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303" r:id="rId6"/>
    <p:sldId id="283" r:id="rId7"/>
    <p:sldId id="286" r:id="rId8"/>
    <p:sldId id="284" r:id="rId9"/>
    <p:sldId id="285" r:id="rId10"/>
    <p:sldId id="282" r:id="rId11"/>
    <p:sldId id="287" r:id="rId12"/>
    <p:sldId id="297" r:id="rId13"/>
    <p:sldId id="295" r:id="rId14"/>
    <p:sldId id="299" r:id="rId15"/>
    <p:sldId id="300" r:id="rId16"/>
    <p:sldId id="325" r:id="rId17"/>
    <p:sldId id="294" r:id="rId18"/>
    <p:sldId id="298" r:id="rId19"/>
    <p:sldId id="261"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28" autoAdjust="0"/>
  </p:normalViewPr>
  <p:slideViewPr>
    <p:cSldViewPr>
      <p:cViewPr varScale="1">
        <p:scale>
          <a:sx n="65" d="100"/>
          <a:sy n="65" d="100"/>
        </p:scale>
        <p:origin x="136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06389-3301-44DC-A214-BD16335A2F69}" type="datetimeFigureOut">
              <a:rPr lang="en-US" smtClean="0"/>
              <a:t>3/5/2025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A64F7-ECE5-419B-B5DE-5C40705A91A0}" type="slidenum">
              <a:rPr lang="en-US" smtClean="0"/>
              <a:t>‹#›</a:t>
            </a:fld>
            <a:endParaRPr lang="en-US"/>
          </a:p>
        </p:txBody>
      </p:sp>
    </p:spTree>
    <p:extLst>
      <p:ext uri="{BB962C8B-B14F-4D97-AF65-F5344CB8AC3E}">
        <p14:creationId xmlns:p14="http://schemas.microsoft.com/office/powerpoint/2010/main" val="1936323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spcBef>
                <a:spcPct val="30000"/>
              </a:spcBef>
              <a:defRPr sz="1200">
                <a:solidFill>
                  <a:schemeClr val="tx1"/>
                </a:solidFill>
                <a:latin typeface="Arial" charset="0"/>
                <a:cs typeface="Arial" charset="0"/>
              </a:defRPr>
            </a:lvl1pPr>
            <a:lvl2pPr marL="742950" indent="-285750" defTabSz="927100" eaLnBrk="0" hangingPunct="0">
              <a:spcBef>
                <a:spcPct val="30000"/>
              </a:spcBef>
              <a:defRPr sz="1200">
                <a:solidFill>
                  <a:schemeClr val="tx1"/>
                </a:solidFill>
                <a:latin typeface="Arial" charset="0"/>
                <a:cs typeface="Arial" charset="0"/>
              </a:defRPr>
            </a:lvl2pPr>
            <a:lvl3pPr marL="1143000" indent="-228600" defTabSz="927100" eaLnBrk="0" hangingPunct="0">
              <a:spcBef>
                <a:spcPct val="30000"/>
              </a:spcBef>
              <a:defRPr sz="1200">
                <a:solidFill>
                  <a:schemeClr val="tx1"/>
                </a:solidFill>
                <a:latin typeface="Arial" charset="0"/>
                <a:cs typeface="Arial" charset="0"/>
              </a:defRPr>
            </a:lvl3pPr>
            <a:lvl4pPr marL="1600200" indent="-228600" defTabSz="927100" eaLnBrk="0" hangingPunct="0">
              <a:spcBef>
                <a:spcPct val="30000"/>
              </a:spcBef>
              <a:defRPr sz="1200">
                <a:solidFill>
                  <a:schemeClr val="tx1"/>
                </a:solidFill>
                <a:latin typeface="Arial" charset="0"/>
                <a:cs typeface="Arial" charset="0"/>
              </a:defRPr>
            </a:lvl4pPr>
            <a:lvl5pPr marL="2057400" indent="-228600" defTabSz="927100" eaLnBrk="0" hangingPunct="0">
              <a:spcBef>
                <a:spcPct val="30000"/>
              </a:spcBef>
              <a:defRPr sz="1200">
                <a:solidFill>
                  <a:schemeClr val="tx1"/>
                </a:solidFill>
                <a:latin typeface="Arial" charset="0"/>
                <a:cs typeface="Arial" charset="0"/>
              </a:defRPr>
            </a:lvl5pPr>
            <a:lvl6pPr marL="2514600" indent="-228600" defTabSz="927100" eaLnBrk="0" fontAlgn="base" hangingPunct="0">
              <a:spcBef>
                <a:spcPct val="30000"/>
              </a:spcBef>
              <a:spcAft>
                <a:spcPct val="0"/>
              </a:spcAft>
              <a:defRPr sz="1200">
                <a:solidFill>
                  <a:schemeClr val="tx1"/>
                </a:solidFill>
                <a:latin typeface="Arial" charset="0"/>
                <a:cs typeface="Arial" charset="0"/>
              </a:defRPr>
            </a:lvl6pPr>
            <a:lvl7pPr marL="2971800" indent="-228600" defTabSz="927100" eaLnBrk="0" fontAlgn="base" hangingPunct="0">
              <a:spcBef>
                <a:spcPct val="30000"/>
              </a:spcBef>
              <a:spcAft>
                <a:spcPct val="0"/>
              </a:spcAft>
              <a:defRPr sz="1200">
                <a:solidFill>
                  <a:schemeClr val="tx1"/>
                </a:solidFill>
                <a:latin typeface="Arial" charset="0"/>
                <a:cs typeface="Arial" charset="0"/>
              </a:defRPr>
            </a:lvl7pPr>
            <a:lvl8pPr marL="3429000" indent="-228600" defTabSz="927100" eaLnBrk="0" fontAlgn="base" hangingPunct="0">
              <a:spcBef>
                <a:spcPct val="30000"/>
              </a:spcBef>
              <a:spcAft>
                <a:spcPct val="0"/>
              </a:spcAft>
              <a:defRPr sz="1200">
                <a:solidFill>
                  <a:schemeClr val="tx1"/>
                </a:solidFill>
                <a:latin typeface="Arial" charset="0"/>
                <a:cs typeface="Arial" charset="0"/>
              </a:defRPr>
            </a:lvl8pPr>
            <a:lvl9pPr marL="3886200" indent="-228600" defTabSz="9271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07D40B3-1140-4EEC-9B73-790F71D0E14C}" type="slidenum">
              <a:rPr lang="en-US" altLang="en-US" smtClean="0">
                <a:solidFill>
                  <a:srgbClr val="000000"/>
                </a:solidFill>
                <a:latin typeface="Times New Roman" pitchFamily="18" charset="0"/>
              </a:rPr>
              <a:pPr eaLnBrk="1" hangingPunct="1">
                <a:spcBef>
                  <a:spcPct val="0"/>
                </a:spcBef>
              </a:pPr>
              <a:t>14</a:t>
            </a:fld>
            <a:endParaRPr lang="en-US" altLang="en-US">
              <a:solidFill>
                <a:srgbClr val="000000"/>
              </a:solidFill>
              <a:latin typeface="Times New Roman" pitchFamily="18" charset="0"/>
            </a:endParaRPr>
          </a:p>
        </p:txBody>
      </p:sp>
      <p:sp>
        <p:nvSpPr>
          <p:cNvPr id="2355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7" rIns="93152" bIns="46577"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EE27DE8C-6820-4635-91DD-08988C9A7403}" type="slidenum">
              <a:rPr lang="en-US" altLang="en-US">
                <a:solidFill>
                  <a:srgbClr val="000000"/>
                </a:solidFill>
              </a:rPr>
              <a:pPr algn="r" eaLnBrk="1" hangingPunct="1">
                <a:spcBef>
                  <a:spcPct val="0"/>
                </a:spcBef>
              </a:pPr>
              <a:t>14</a:t>
            </a:fld>
            <a:endParaRPr lang="en-US" altLang="en-US">
              <a:solidFill>
                <a:srgbClr val="000000"/>
              </a:solidFill>
            </a:endParaRP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9189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T:\Aaron\HFC\PPT\HFC_PPT_Options-Cover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lvl1pPr>
              <a:defRPr b="1">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1653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220260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388542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Sub-Title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36B527-13DB-4F7F-9BAA-D0273ABCDE71}"/>
              </a:ext>
            </a:extLst>
          </p:cNvPr>
          <p:cNvSpPr>
            <a:spLocks noGrp="1"/>
          </p:cNvSpPr>
          <p:nvPr>
            <p:ph type="body" sz="quarter" idx="12" hasCustomPrompt="1"/>
          </p:nvPr>
        </p:nvSpPr>
        <p:spPr bwMode="gray">
          <a:xfrm>
            <a:off x="411480" y="1417320"/>
            <a:ext cx="8229599" cy="548640"/>
          </a:xfrm>
        </p:spPr>
        <p:txBody>
          <a:bodyPr/>
          <a:lstStyle>
            <a:lvl1pPr marL="0" indent="0">
              <a:spcBef>
                <a:spcPts val="0"/>
              </a:spcBef>
              <a:spcAft>
                <a:spcPts val="0"/>
              </a:spcAft>
              <a:buNone/>
              <a:defRPr>
                <a:solidFill>
                  <a:schemeClr val="accent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F82A01CB-410B-4355-8EA1-EA29928F8958}"/>
              </a:ext>
            </a:extLst>
          </p:cNvPr>
          <p:cNvSpPr>
            <a:spLocks noGrp="1"/>
          </p:cNvSpPr>
          <p:nvPr>
            <p:ph type="title" hasCustomPrompt="1"/>
          </p:nvPr>
        </p:nvSpPr>
        <p:spPr bwMode="gray">
          <a:xfrm>
            <a:off x="411480" y="228600"/>
            <a:ext cx="8229600" cy="1097280"/>
          </a:xfrm>
        </p:spPr>
        <p:txBody>
          <a:bodyPr/>
          <a:lstStyle>
            <a:lvl1pPr>
              <a:defRPr/>
            </a:lvl1pPr>
          </a:lstStyle>
          <a:p>
            <a:r>
              <a:rPr lang="en-US" dirty="0"/>
              <a:t>Click to edit master title style</a:t>
            </a:r>
          </a:p>
        </p:txBody>
      </p:sp>
      <p:sp>
        <p:nvSpPr>
          <p:cNvPr id="6" name="Text Placeholder 5">
            <a:extLst>
              <a:ext uri="{FF2B5EF4-FFF2-40B4-BE49-F238E27FC236}">
                <a16:creationId xmlns:a16="http://schemas.microsoft.com/office/drawing/2014/main" id="{EE97B3F3-65AE-439D-8BBB-87E57AAA03C2}"/>
              </a:ext>
            </a:extLst>
          </p:cNvPr>
          <p:cNvSpPr>
            <a:spLocks noGrp="1"/>
          </p:cNvSpPr>
          <p:nvPr>
            <p:ph type="body" sz="quarter" idx="11" hasCustomPrompt="1"/>
          </p:nvPr>
        </p:nvSpPr>
        <p:spPr bwMode="gray">
          <a:xfrm>
            <a:off x="411480" y="2057400"/>
            <a:ext cx="8229600" cy="173727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898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268840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257780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179021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153793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1212210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240496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330459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BB2A71-2587-4E37-BA55-E133D347752B}"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70190C-F8EC-49D0-A134-F3679200DAF2}" type="slidenum">
              <a:rPr lang="en-US" smtClean="0"/>
              <a:t>‹#›</a:t>
            </a:fld>
            <a:endParaRPr lang="en-US" dirty="0"/>
          </a:p>
        </p:txBody>
      </p:sp>
    </p:spTree>
    <p:extLst>
      <p:ext uri="{BB962C8B-B14F-4D97-AF65-F5344CB8AC3E}">
        <p14:creationId xmlns:p14="http://schemas.microsoft.com/office/powerpoint/2010/main" val="354235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T:\Aaron\HFC\PPT\HFC_PPT_Options-Inside2.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986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B2A71-2587-4E37-BA55-E133D347752B}" type="datetimeFigureOut">
              <a:rPr lang="en-US" smtClean="0"/>
              <a:t>3/5/2025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0190C-F8EC-49D0-A134-F3679200DAF2}" type="slidenum">
              <a:rPr lang="en-US" smtClean="0"/>
              <a:t>‹#›</a:t>
            </a:fld>
            <a:endParaRPr lang="en-US" dirty="0"/>
          </a:p>
        </p:txBody>
      </p:sp>
    </p:spTree>
    <p:extLst>
      <p:ext uri="{BB962C8B-B14F-4D97-AF65-F5344CB8AC3E}">
        <p14:creationId xmlns:p14="http://schemas.microsoft.com/office/powerpoint/2010/main" val="2110189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ealthiestyou.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mailto:assistance@uhcgloba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i.drg@uhcsr.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ssistance@uhcglobal.com" TargetMode="External"/><Relationship Id="rId2" Type="http://schemas.openxmlformats.org/officeDocument/2006/relationships/hyperlink" Target="mailto:customerservice@uhcsr.com"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mailto:student@haylor.com" TargetMode="Externa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yaccount.uhcsr.com/" TargetMode="External"/><Relationship Id="rId2" Type="http://schemas.openxmlformats.org/officeDocument/2006/relationships/hyperlink" Target="mailto:notifications@uhcsr.co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8458200" cy="2362200"/>
          </a:xfrm>
        </p:spPr>
        <p:txBody>
          <a:bodyPr>
            <a:normAutofit/>
          </a:bodyPr>
          <a:lstStyle/>
          <a:p>
            <a:r>
              <a:rPr lang="en-US" sz="4000" dirty="0">
                <a:solidFill>
                  <a:schemeClr val="tx1">
                    <a:lumMod val="50000"/>
                    <a:lumOff val="50000"/>
                  </a:schemeClr>
                </a:solidFill>
              </a:rPr>
              <a:t>Student Health Insurance</a:t>
            </a:r>
            <a:br>
              <a:rPr lang="en-US" sz="4000" dirty="0">
                <a:solidFill>
                  <a:schemeClr val="tx1">
                    <a:lumMod val="50000"/>
                    <a:lumOff val="50000"/>
                  </a:schemeClr>
                </a:solidFill>
              </a:rPr>
            </a:br>
            <a:r>
              <a:rPr lang="en-US" sz="4000" dirty="0">
                <a:solidFill>
                  <a:schemeClr val="tx1">
                    <a:lumMod val="50000"/>
                    <a:lumOff val="50000"/>
                  </a:schemeClr>
                </a:solidFill>
              </a:rPr>
              <a:t>For Study Abroad Programs</a:t>
            </a:r>
          </a:p>
        </p:txBody>
      </p:sp>
      <p:pic>
        <p:nvPicPr>
          <p:cNvPr id="1026" name="Picture 2" descr="\\hfcnts1\ntmain\Users\rsimo\My Documents\Clients\SUNY International\SUNY_Logo_278and4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8032" y="3581400"/>
            <a:ext cx="3071736" cy="151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20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lumMod val="50000"/>
                    <a:lumOff val="50000"/>
                  </a:schemeClr>
                </a:solidFill>
              </a:rPr>
              <a:t>What Will My Health Insurance ID Card Look Like?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86" y="1905000"/>
            <a:ext cx="840740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31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501"/>
            <a:ext cx="8991600" cy="839608"/>
          </a:xfrm>
        </p:spPr>
        <p:txBody>
          <a:bodyPr>
            <a:noAutofit/>
          </a:bodyPr>
          <a:lstStyle/>
          <a:p>
            <a:r>
              <a:rPr lang="en-US" sz="3600" dirty="0">
                <a:solidFill>
                  <a:schemeClr val="tx1">
                    <a:lumMod val="50000"/>
                    <a:lumOff val="50000"/>
                  </a:schemeClr>
                </a:solidFill>
              </a:rPr>
              <a:t>Here’s What You Can Do In UHC MyAccount</a:t>
            </a:r>
          </a:p>
        </p:txBody>
      </p:sp>
      <p:pic>
        <p:nvPicPr>
          <p:cNvPr id="3" name="Picture 2"/>
          <p:cNvPicPr>
            <a:picLocks noChangeAspect="1"/>
          </p:cNvPicPr>
          <p:nvPr/>
        </p:nvPicPr>
        <p:blipFill>
          <a:blip r:embed="rId2"/>
          <a:stretch>
            <a:fillRect/>
          </a:stretch>
        </p:blipFill>
        <p:spPr>
          <a:xfrm>
            <a:off x="537455" y="1017109"/>
            <a:ext cx="7916690" cy="4607037"/>
          </a:xfrm>
          <a:prstGeom prst="rect">
            <a:avLst/>
          </a:prstGeom>
        </p:spPr>
      </p:pic>
    </p:spTree>
    <p:extLst>
      <p:ext uri="{BB962C8B-B14F-4D97-AF65-F5344CB8AC3E}">
        <p14:creationId xmlns:p14="http://schemas.microsoft.com/office/powerpoint/2010/main" val="231210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a:bodyPr>
          <a:lstStyle/>
          <a:p>
            <a:r>
              <a:rPr lang="en-US" dirty="0">
                <a:solidFill>
                  <a:schemeClr val="bg1">
                    <a:lumMod val="50000"/>
                  </a:schemeClr>
                </a:solidFill>
              </a:rPr>
              <a:t>Travel Abroad Enhancements</a:t>
            </a:r>
            <a:endParaRPr lang="en-US" sz="1600" dirty="0">
              <a:solidFill>
                <a:srgbClr val="FF000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368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a:xfrm>
            <a:off x="6553200" y="6416675"/>
            <a:ext cx="2133600" cy="365125"/>
          </a:xfrm>
        </p:spPr>
        <p:txBody>
          <a:bodyPr/>
          <a:lstStyle/>
          <a:p>
            <a:r>
              <a:rPr lang="en-US" dirty="0"/>
              <a:t>Slide </a:t>
            </a:r>
            <a:fld id="{3770190C-F8EC-49D0-A134-F3679200DAF2}" type="slidenum">
              <a:rPr lang="en-US" smtClean="0"/>
              <a:t>12</a:t>
            </a:fld>
            <a:r>
              <a:rPr lang="en-US" dirty="0"/>
              <a:t> of 39</a:t>
            </a:r>
          </a:p>
        </p:txBody>
      </p:sp>
    </p:spTree>
    <p:extLst>
      <p:ext uri="{BB962C8B-B14F-4D97-AF65-F5344CB8AC3E}">
        <p14:creationId xmlns:p14="http://schemas.microsoft.com/office/powerpoint/2010/main" val="256403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
            <a:ext cx="8686800" cy="914400"/>
          </a:xfrm>
        </p:spPr>
        <p:txBody>
          <a:bodyPr>
            <a:normAutofit fontScale="90000"/>
          </a:bodyPr>
          <a:lstStyle/>
          <a:p>
            <a:pPr marL="0" indent="0"/>
            <a:r>
              <a:rPr lang="en-US" dirty="0">
                <a:solidFill>
                  <a:schemeClr val="bg1">
                    <a:lumMod val="50000"/>
                  </a:schemeClr>
                </a:solidFill>
              </a:rPr>
              <a:t>Telehealth Services- Mental &amp; Physical </a:t>
            </a:r>
          </a:p>
        </p:txBody>
      </p:sp>
      <p:sp>
        <p:nvSpPr>
          <p:cNvPr id="3" name="Content Placeholder 2"/>
          <p:cNvSpPr>
            <a:spLocks noGrp="1"/>
          </p:cNvSpPr>
          <p:nvPr>
            <p:ph idx="1"/>
          </p:nvPr>
        </p:nvSpPr>
        <p:spPr>
          <a:xfrm>
            <a:off x="457200" y="1097279"/>
            <a:ext cx="8229600" cy="5684521"/>
          </a:xfrm>
        </p:spPr>
        <p:txBody>
          <a:bodyPr numCol="1">
            <a:normAutofit/>
          </a:bodyPr>
          <a:lstStyle/>
          <a:p>
            <a:pPr marL="0" indent="0">
              <a:buNone/>
            </a:pPr>
            <a:r>
              <a:rPr lang="en-US" sz="1800" b="1" dirty="0">
                <a:solidFill>
                  <a:schemeClr val="tx1"/>
                </a:solidFill>
              </a:rPr>
              <a:t>Process: </a:t>
            </a:r>
            <a:r>
              <a:rPr lang="en-US" sz="1800" dirty="0">
                <a:solidFill>
                  <a:schemeClr val="tx1"/>
                </a:solidFill>
              </a:rPr>
              <a:t>member visits the </a:t>
            </a:r>
            <a:r>
              <a:rPr lang="en-US" sz="1800" b="1" i="1" dirty="0" err="1">
                <a:solidFill>
                  <a:schemeClr val="tx1"/>
                </a:solidFill>
              </a:rPr>
              <a:t>HealthiestYou</a:t>
            </a:r>
            <a:r>
              <a:rPr lang="en-US" sz="1800" dirty="0">
                <a:solidFill>
                  <a:schemeClr val="tx1"/>
                </a:solidFill>
              </a:rPr>
              <a:t> app or website </a:t>
            </a:r>
            <a:r>
              <a:rPr lang="en-US" sz="1800" dirty="0">
                <a:solidFill>
                  <a:schemeClr val="tx1"/>
                </a:solidFill>
                <a:hlinkClick r:id="rId2"/>
              </a:rPr>
              <a:t>here</a:t>
            </a:r>
            <a:r>
              <a:rPr lang="en-US" sz="1800" dirty="0">
                <a:solidFill>
                  <a:schemeClr val="tx1"/>
                </a:solidFill>
              </a:rPr>
              <a:t> and completes a questionnaire. Member provides their UHCSR insurance information from UHCSR ID card, emergency contacts and their goals for the service. The questionnaire will also ask for counselor preferences (gender, specialty, etc.) to ensure member is matched with a practitioner that can help meet their goals</a:t>
            </a:r>
          </a:p>
          <a:p>
            <a:pPr marL="0" indent="0">
              <a:buNone/>
            </a:pPr>
            <a:endParaRPr lang="en-US" sz="1200" dirty="0">
              <a:solidFill>
                <a:schemeClr val="tx1"/>
              </a:solidFill>
            </a:endParaRPr>
          </a:p>
          <a:p>
            <a:pPr marL="0" indent="0">
              <a:buNone/>
            </a:pPr>
            <a:r>
              <a:rPr lang="en-US" sz="1800" dirty="0">
                <a:solidFill>
                  <a:schemeClr val="tx1"/>
                </a:solidFill>
              </a:rPr>
              <a:t>Within 24 hours after completing the questionnaire, the member will be contacted by a counselor to schedule an appointment and decide on a communication method that best suits their needs</a:t>
            </a:r>
          </a:p>
          <a:p>
            <a:pPr marL="0" indent="0">
              <a:buNone/>
            </a:pPr>
            <a:endParaRPr lang="en-US" sz="12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solidFill>
                  <a:srgbClr val="898989"/>
                </a:solidFill>
              </a:rPr>
              <a:t>			</a:t>
            </a:r>
            <a:endParaRPr lang="en-US" sz="2000" dirty="0">
              <a:solidFill>
                <a:srgbClr val="898989"/>
              </a:solidFill>
            </a:endParaRPr>
          </a:p>
        </p:txBody>
      </p:sp>
      <p:sp>
        <p:nvSpPr>
          <p:cNvPr id="13" name="Slide Number Placeholder 12"/>
          <p:cNvSpPr>
            <a:spLocks noGrp="1"/>
          </p:cNvSpPr>
          <p:nvPr>
            <p:ph type="sldNum" sz="quarter" idx="12"/>
          </p:nvPr>
        </p:nvSpPr>
        <p:spPr>
          <a:xfrm>
            <a:off x="6553200" y="6416675"/>
            <a:ext cx="2133600" cy="365125"/>
          </a:xfrm>
        </p:spPr>
        <p:txBody>
          <a:bodyPr/>
          <a:lstStyle/>
          <a:p>
            <a:r>
              <a:rPr lang="en-US" dirty="0"/>
              <a:t>Slide </a:t>
            </a:r>
            <a:fld id="{3770190C-F8EC-49D0-A134-F3679200DAF2}" type="slidenum">
              <a:rPr lang="en-US" smtClean="0"/>
              <a:t>13</a:t>
            </a:fld>
            <a:r>
              <a:rPr lang="en-US" dirty="0"/>
              <a:t> of 39</a:t>
            </a:r>
          </a:p>
        </p:txBody>
      </p:sp>
      <p:pic>
        <p:nvPicPr>
          <p:cNvPr id="8" name="Picture 7"/>
          <p:cNvPicPr>
            <a:picLocks noChangeAspect="1"/>
          </p:cNvPicPr>
          <p:nvPr/>
        </p:nvPicPr>
        <p:blipFill>
          <a:blip r:embed="rId3"/>
          <a:stretch>
            <a:fillRect/>
          </a:stretch>
        </p:blipFill>
        <p:spPr>
          <a:xfrm>
            <a:off x="2743200" y="3505200"/>
            <a:ext cx="2907089" cy="3185159"/>
          </a:xfrm>
          <a:prstGeom prst="rect">
            <a:avLst/>
          </a:prstGeom>
        </p:spPr>
      </p:pic>
    </p:spTree>
    <p:extLst>
      <p:ext uri="{BB962C8B-B14F-4D97-AF65-F5344CB8AC3E}">
        <p14:creationId xmlns:p14="http://schemas.microsoft.com/office/powerpoint/2010/main" val="32790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926691" y="304800"/>
            <a:ext cx="8227141" cy="709100"/>
          </a:xfrm>
        </p:spPr>
        <p:txBody>
          <a:bodyPr>
            <a:normAutofit fontScale="90000"/>
          </a:bodyPr>
          <a:lstStyle/>
          <a:p>
            <a:pPr eaLnBrk="1" hangingPunct="1">
              <a:defRPr/>
            </a:pPr>
            <a:r>
              <a:rPr lang="en-US" altLang="en-US" sz="3200" kern="1200" dirty="0">
                <a:solidFill>
                  <a:schemeClr val="tx1">
                    <a:lumMod val="50000"/>
                    <a:lumOff val="50000"/>
                  </a:schemeClr>
                </a:solidFill>
                <a:cs typeface="Tahoma" pitchFamily="34" charset="0"/>
              </a:rPr>
              <a:t>Landing Page </a:t>
            </a:r>
            <a:br>
              <a:rPr lang="en-US" altLang="en-US" sz="3200" dirty="0">
                <a:solidFill>
                  <a:schemeClr val="tx1">
                    <a:lumMod val="50000"/>
                    <a:lumOff val="50000"/>
                  </a:schemeClr>
                </a:solidFill>
                <a:cs typeface="Tahoma" pitchFamily="34" charset="0"/>
              </a:rPr>
            </a:br>
            <a:r>
              <a:rPr lang="en-US" altLang="en-US" sz="3200" kern="1200" dirty="0">
                <a:solidFill>
                  <a:schemeClr val="tx1">
                    <a:lumMod val="50000"/>
                    <a:lumOff val="50000"/>
                  </a:schemeClr>
                </a:solidFill>
                <a:cs typeface="Tahoma" pitchFamily="34" charset="0"/>
              </a:rPr>
              <a:t>For Physical &amp; Mental TeleDoc Services </a:t>
            </a:r>
          </a:p>
        </p:txBody>
      </p:sp>
      <p:sp>
        <p:nvSpPr>
          <p:cNvPr id="12293" name="AutoShape 2" descr="https://mail.google.com/mail/u/0/?ui=2&amp;ik=d74933a6df&amp;view=att&amp;th=13ed68ab877fb952&amp;attid=0.1.1&amp;disp=emb&amp;zw&amp;atsh=1"/>
          <p:cNvSpPr>
            <a:spLocks noChangeAspect="1" noChangeArrowheads="1"/>
          </p:cNvSpPr>
          <p:nvPr/>
        </p:nvSpPr>
        <p:spPr bwMode="auto">
          <a:xfrm>
            <a:off x="155575" y="-2925763"/>
            <a:ext cx="4067175"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sz="2000" b="1">
                <a:solidFill>
                  <a:srgbClr val="C90044"/>
                </a:solidFill>
                <a:latin typeface="Arial" charset="0"/>
                <a:ea typeface="ＭＳ Ｐゴシック" pitchFamily="34" charset="-128"/>
              </a:defRPr>
            </a:lvl1pPr>
            <a:lvl2pPr marL="742950" indent="-285750" eaLnBrk="0" hangingPunct="0">
              <a:spcBef>
                <a:spcPct val="50000"/>
              </a:spcBef>
              <a:buChar char="•"/>
              <a:defRPr sz="1400">
                <a:solidFill>
                  <a:schemeClr val="tx1"/>
                </a:solidFill>
                <a:latin typeface="Arial" charset="0"/>
                <a:ea typeface="ＭＳ Ｐゴシック" pitchFamily="34" charset="-128"/>
              </a:defRPr>
            </a:lvl2pPr>
            <a:lvl3pPr marL="1143000" indent="-228600" eaLnBrk="0" hangingPunct="0">
              <a:spcBef>
                <a:spcPct val="50000"/>
              </a:spcBef>
              <a:buChar char="•"/>
              <a:defRPr sz="1200">
                <a:solidFill>
                  <a:schemeClr val="tx1"/>
                </a:solidFill>
                <a:latin typeface="Arial" charset="0"/>
                <a:ea typeface="ＭＳ Ｐゴシック" pitchFamily="34" charset="-128"/>
              </a:defRPr>
            </a:lvl3pPr>
            <a:lvl4pPr marL="1600200" indent="-228600" eaLnBrk="0" hangingPunct="0">
              <a:spcBef>
                <a:spcPct val="50000"/>
              </a:spcBef>
              <a:buChar char="•"/>
              <a:defRPr sz="1000">
                <a:solidFill>
                  <a:schemeClr val="bg2"/>
                </a:solidFill>
                <a:latin typeface="Arial" charset="0"/>
                <a:ea typeface="ＭＳ Ｐゴシック" pitchFamily="34" charset="-128"/>
              </a:defRPr>
            </a:lvl4pPr>
            <a:lvl5pPr marL="2057400" indent="-228600" eaLnBrk="0" hangingPunct="0">
              <a:spcBef>
                <a:spcPct val="50000"/>
              </a:spcBef>
              <a:buChar char="•"/>
              <a:defRPr sz="900">
                <a:solidFill>
                  <a:schemeClr val="bg2"/>
                </a:solidFill>
                <a:latin typeface="Arial" charset="0"/>
                <a:ea typeface="ＭＳ Ｐゴシック" pitchFamily="34" charset="-128"/>
              </a:defRPr>
            </a:lvl5pPr>
            <a:lvl6pPr marL="25146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6pPr>
            <a:lvl7pPr marL="29718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7pPr>
            <a:lvl8pPr marL="34290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8pPr>
            <a:lvl9pPr marL="38862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9pPr>
          </a:lstStyle>
          <a:p>
            <a:pPr eaLnBrk="1" hangingPunct="1">
              <a:spcBef>
                <a:spcPct val="0"/>
              </a:spcBef>
              <a:buFontTx/>
              <a:buNone/>
            </a:pPr>
            <a:endParaRPr lang="en-US" altLang="en-US" sz="1400">
              <a:solidFill>
                <a:schemeClr val="tx1"/>
              </a:solidFill>
            </a:endParaRPr>
          </a:p>
        </p:txBody>
      </p:sp>
      <p:sp>
        <p:nvSpPr>
          <p:cNvPr id="1229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sz="2000" b="1">
                <a:solidFill>
                  <a:srgbClr val="C90044"/>
                </a:solidFill>
                <a:latin typeface="Arial" charset="0"/>
                <a:ea typeface="ＭＳ Ｐゴシック" pitchFamily="34" charset="-128"/>
              </a:defRPr>
            </a:lvl1pPr>
            <a:lvl2pPr marL="742950" indent="-285750" eaLnBrk="0" hangingPunct="0">
              <a:spcBef>
                <a:spcPct val="50000"/>
              </a:spcBef>
              <a:buChar char="•"/>
              <a:defRPr sz="1400">
                <a:solidFill>
                  <a:schemeClr val="tx1"/>
                </a:solidFill>
                <a:latin typeface="Arial" charset="0"/>
                <a:ea typeface="ＭＳ Ｐゴシック" pitchFamily="34" charset="-128"/>
              </a:defRPr>
            </a:lvl2pPr>
            <a:lvl3pPr marL="1143000" indent="-228600" eaLnBrk="0" hangingPunct="0">
              <a:spcBef>
                <a:spcPct val="50000"/>
              </a:spcBef>
              <a:buChar char="•"/>
              <a:defRPr sz="1200">
                <a:solidFill>
                  <a:schemeClr val="tx1"/>
                </a:solidFill>
                <a:latin typeface="Arial" charset="0"/>
                <a:ea typeface="ＭＳ Ｐゴシック" pitchFamily="34" charset="-128"/>
              </a:defRPr>
            </a:lvl3pPr>
            <a:lvl4pPr marL="1600200" indent="-228600" eaLnBrk="0" hangingPunct="0">
              <a:spcBef>
                <a:spcPct val="50000"/>
              </a:spcBef>
              <a:buChar char="•"/>
              <a:defRPr sz="1000">
                <a:solidFill>
                  <a:schemeClr val="bg2"/>
                </a:solidFill>
                <a:latin typeface="Arial" charset="0"/>
                <a:ea typeface="ＭＳ Ｐゴシック" pitchFamily="34" charset="-128"/>
              </a:defRPr>
            </a:lvl4pPr>
            <a:lvl5pPr marL="2057400" indent="-228600" eaLnBrk="0" hangingPunct="0">
              <a:spcBef>
                <a:spcPct val="50000"/>
              </a:spcBef>
              <a:buChar char="•"/>
              <a:defRPr sz="900">
                <a:solidFill>
                  <a:schemeClr val="bg2"/>
                </a:solidFill>
                <a:latin typeface="Arial" charset="0"/>
                <a:ea typeface="ＭＳ Ｐゴシック" pitchFamily="34" charset="-128"/>
              </a:defRPr>
            </a:lvl5pPr>
            <a:lvl6pPr marL="25146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6pPr>
            <a:lvl7pPr marL="29718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7pPr>
            <a:lvl8pPr marL="34290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8pPr>
            <a:lvl9pPr marL="3886200" indent="-228600" eaLnBrk="0" fontAlgn="base" hangingPunct="0">
              <a:spcBef>
                <a:spcPct val="50000"/>
              </a:spcBef>
              <a:spcAft>
                <a:spcPct val="0"/>
              </a:spcAft>
              <a:buChar char="•"/>
              <a:defRPr sz="900">
                <a:solidFill>
                  <a:schemeClr val="bg2"/>
                </a:solidFill>
                <a:latin typeface="Arial" charset="0"/>
                <a:ea typeface="ＭＳ Ｐゴシック" pitchFamily="34" charset="-128"/>
              </a:defRPr>
            </a:lvl9pPr>
          </a:lstStyle>
          <a:p>
            <a:pPr eaLnBrk="1" hangingPunct="1">
              <a:spcBef>
                <a:spcPct val="0"/>
              </a:spcBef>
              <a:buFontTx/>
              <a:buNone/>
            </a:pPr>
            <a:fld id="{F7C88AF0-CA5E-457C-84DD-060D1691A3B5}" type="slidenum">
              <a:rPr lang="en-US" altLang="en-US" sz="800" b="0" smtClean="0">
                <a:solidFill>
                  <a:schemeClr val="bg2"/>
                </a:solidFill>
              </a:rPr>
              <a:pPr eaLnBrk="1" hangingPunct="1">
                <a:spcBef>
                  <a:spcPct val="0"/>
                </a:spcBef>
                <a:buFontTx/>
                <a:buNone/>
              </a:pPr>
              <a:t>14</a:t>
            </a:fld>
            <a:endParaRPr lang="en-US" altLang="en-US" sz="800" b="0">
              <a:solidFill>
                <a:schemeClr val="bg2"/>
              </a:solidFill>
            </a:endParaRPr>
          </a:p>
        </p:txBody>
      </p:sp>
      <p:pic>
        <p:nvPicPr>
          <p:cNvPr id="3" name="Picture 2"/>
          <p:cNvPicPr>
            <a:picLocks noChangeAspect="1"/>
          </p:cNvPicPr>
          <p:nvPr/>
        </p:nvPicPr>
        <p:blipFill>
          <a:blip r:embed="rId3"/>
          <a:stretch>
            <a:fillRect/>
          </a:stretch>
        </p:blipFill>
        <p:spPr>
          <a:xfrm>
            <a:off x="59032" y="1037634"/>
            <a:ext cx="9094800" cy="4375150"/>
          </a:xfrm>
          <a:prstGeom prst="rect">
            <a:avLst/>
          </a:prstGeom>
        </p:spPr>
      </p:pic>
    </p:spTree>
    <p:extLst>
      <p:ext uri="{BB962C8B-B14F-4D97-AF65-F5344CB8AC3E}">
        <p14:creationId xmlns:p14="http://schemas.microsoft.com/office/powerpoint/2010/main" val="7900953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B9A4660-B017-444F-8B12-F8DB020575B4}" type="slidenum">
              <a:rPr lang="en-US" smtClean="0"/>
              <a:pPr>
                <a:defRPr/>
              </a:pPr>
              <a:t>15</a:t>
            </a:fld>
            <a:endParaRPr lang="en-US"/>
          </a:p>
        </p:txBody>
      </p:sp>
      <p:pic>
        <p:nvPicPr>
          <p:cNvPr id="4" name="Picture 3"/>
          <p:cNvPicPr>
            <a:picLocks noChangeAspect="1"/>
          </p:cNvPicPr>
          <p:nvPr/>
        </p:nvPicPr>
        <p:blipFill>
          <a:blip r:embed="rId2"/>
          <a:stretch>
            <a:fillRect/>
          </a:stretch>
        </p:blipFill>
        <p:spPr>
          <a:xfrm>
            <a:off x="1540239" y="990600"/>
            <a:ext cx="5750545" cy="5365750"/>
          </a:xfrm>
          <a:prstGeom prst="rect">
            <a:avLst/>
          </a:prstGeom>
        </p:spPr>
      </p:pic>
      <p:cxnSp>
        <p:nvCxnSpPr>
          <p:cNvPr id="7" name="Straight Arrow Connector 6"/>
          <p:cNvCxnSpPr/>
          <p:nvPr/>
        </p:nvCxnSpPr>
        <p:spPr>
          <a:xfrm flipH="1">
            <a:off x="5257800" y="3505200"/>
            <a:ext cx="144780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33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1480" y="518481"/>
            <a:ext cx="8229600" cy="933680"/>
          </a:xfrm>
        </p:spPr>
        <p:txBody>
          <a:bodyPr/>
          <a:lstStyle/>
          <a:p>
            <a:pPr algn="ctr"/>
            <a:r>
              <a:rPr lang="en-US" b="1" dirty="0"/>
              <a:t>24/7 Crisis Support (</a:t>
            </a:r>
            <a:r>
              <a:rPr lang="en-US" b="1" dirty="0" err="1"/>
              <a:t>Optum</a:t>
            </a:r>
            <a:r>
              <a:rPr lang="en-US" b="1" dirty="0"/>
              <a:t>) </a:t>
            </a:r>
          </a:p>
        </p:txBody>
      </p:sp>
      <p:sp>
        <p:nvSpPr>
          <p:cNvPr id="2" name="TextBox 1">
            <a:extLst>
              <a:ext uri="{FF2B5EF4-FFF2-40B4-BE49-F238E27FC236}">
                <a16:creationId xmlns:a16="http://schemas.microsoft.com/office/drawing/2014/main" id="{C5596B12-6778-7485-6410-E3269F44BC90}"/>
              </a:ext>
            </a:extLst>
          </p:cNvPr>
          <p:cNvSpPr txBox="1"/>
          <p:nvPr/>
        </p:nvSpPr>
        <p:spPr>
          <a:xfrm>
            <a:off x="762000" y="1543092"/>
            <a:ext cx="7620000" cy="1600438"/>
          </a:xfrm>
          <a:prstGeom prst="rect">
            <a:avLst/>
          </a:prstGeom>
          <a:noFill/>
        </p:spPr>
        <p:txBody>
          <a:bodyPr wrap="square" rtlCol="0">
            <a:spAutoFit/>
          </a:bodyPr>
          <a:lstStyle/>
          <a:p>
            <a:r>
              <a:rPr lang="en-US" sz="1400" dirty="0"/>
              <a:t>If any student or staff member that is currently abroad reaches out to HealthiestYou/Teladoc for Mental Health Support and is not able to be treated while they are abroad because they have not previously been treated a HealthiestYou/Teladoc mental health provider inside the USA, please instruct them to the following alternative 24/7 Crisis Support, also available through UHCSR.</a:t>
            </a:r>
          </a:p>
          <a:p>
            <a:endParaRPr lang="en-US" sz="1400" dirty="0"/>
          </a:p>
          <a:p>
            <a:r>
              <a:rPr lang="en-US" sz="1400" dirty="0"/>
              <a:t>Click on the 24/7 Crisis Support tile (screenshot below) to access the phone number (which is 866-671-9302) Student will then be connected with support. Calls are recorded for quality assurance.</a:t>
            </a:r>
          </a:p>
        </p:txBody>
      </p:sp>
      <p:pic>
        <p:nvPicPr>
          <p:cNvPr id="5" name="Picture 4">
            <a:extLst>
              <a:ext uri="{FF2B5EF4-FFF2-40B4-BE49-F238E27FC236}">
                <a16:creationId xmlns:a16="http://schemas.microsoft.com/office/drawing/2014/main" id="{8C18F6A3-15E7-008F-6D20-6E3045C1376A}"/>
              </a:ext>
            </a:extLst>
          </p:cNvPr>
          <p:cNvPicPr>
            <a:picLocks noChangeAspect="1"/>
          </p:cNvPicPr>
          <p:nvPr/>
        </p:nvPicPr>
        <p:blipFill>
          <a:blip r:embed="rId2"/>
          <a:stretch>
            <a:fillRect/>
          </a:stretch>
        </p:blipFill>
        <p:spPr>
          <a:xfrm>
            <a:off x="2196069" y="3234462"/>
            <a:ext cx="4599462" cy="2834319"/>
          </a:xfrm>
          <a:prstGeom prst="rect">
            <a:avLst/>
          </a:prstGeom>
        </p:spPr>
      </p:pic>
    </p:spTree>
    <p:extLst>
      <p:ext uri="{BB962C8B-B14F-4D97-AF65-F5344CB8AC3E}">
        <p14:creationId xmlns:p14="http://schemas.microsoft.com/office/powerpoint/2010/main" val="3726201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EAA6-98F2-452E-A2B3-E06CD1910689}"/>
              </a:ext>
            </a:extLst>
          </p:cNvPr>
          <p:cNvSpPr>
            <a:spLocks noGrp="1"/>
          </p:cNvSpPr>
          <p:nvPr>
            <p:ph type="title"/>
          </p:nvPr>
        </p:nvSpPr>
        <p:spPr/>
        <p:txBody>
          <a:bodyPr>
            <a:normAutofit fontScale="90000"/>
          </a:bodyPr>
          <a:lstStyle/>
          <a:p>
            <a:r>
              <a:rPr lang="en-US" dirty="0">
                <a:solidFill>
                  <a:schemeClr val="tx1">
                    <a:lumMod val="50000"/>
                    <a:lumOff val="50000"/>
                  </a:schemeClr>
                </a:solidFill>
              </a:rPr>
              <a:t>How Do I Locate Providers Abroad and Pay For Services?</a:t>
            </a:r>
          </a:p>
        </p:txBody>
      </p:sp>
      <p:sp>
        <p:nvSpPr>
          <p:cNvPr id="3" name="Content Placeholder 2">
            <a:extLst>
              <a:ext uri="{FF2B5EF4-FFF2-40B4-BE49-F238E27FC236}">
                <a16:creationId xmlns:a16="http://schemas.microsoft.com/office/drawing/2014/main" id="{3254942C-D987-4268-9913-72E46BB9EB0E}"/>
              </a:ext>
            </a:extLst>
          </p:cNvPr>
          <p:cNvSpPr>
            <a:spLocks noGrp="1"/>
          </p:cNvSpPr>
          <p:nvPr>
            <p:ph idx="1"/>
          </p:nvPr>
        </p:nvSpPr>
        <p:spPr/>
        <p:txBody>
          <a:bodyPr>
            <a:normAutofit/>
          </a:bodyPr>
          <a:lstStyle/>
          <a:p>
            <a:r>
              <a:rPr lang="en-US" sz="2400" b="1" dirty="0">
                <a:solidFill>
                  <a:schemeClr val="tx1"/>
                </a:solidFill>
              </a:rPr>
              <a:t>Step 1</a:t>
            </a:r>
            <a:r>
              <a:rPr lang="en-US" sz="2400" dirty="0">
                <a:solidFill>
                  <a:schemeClr val="tx1"/>
                </a:solidFill>
              </a:rPr>
              <a:t>: Call 844-249-0748 (number on back of ID card or +1 – 410-453-6330) or email </a:t>
            </a:r>
            <a:r>
              <a:rPr lang="en-US" sz="2400" dirty="0">
                <a:solidFill>
                  <a:schemeClr val="tx1"/>
                </a:solidFill>
                <a:hlinkClick r:id="rId2"/>
              </a:rPr>
              <a:t>assistance@uhcglobal.com</a:t>
            </a:r>
            <a:r>
              <a:rPr lang="en-US" sz="2400" dirty="0">
                <a:solidFill>
                  <a:schemeClr val="tx1"/>
                </a:solidFill>
              </a:rPr>
              <a:t> .</a:t>
            </a:r>
          </a:p>
          <a:p>
            <a:pPr marL="0" indent="0">
              <a:buNone/>
            </a:pPr>
            <a:endParaRPr lang="en-US" sz="2400" dirty="0">
              <a:solidFill>
                <a:schemeClr val="tx1"/>
              </a:solidFill>
            </a:endParaRPr>
          </a:p>
          <a:p>
            <a:r>
              <a:rPr lang="en-US" sz="2400" b="1" dirty="0">
                <a:solidFill>
                  <a:schemeClr val="tx1"/>
                </a:solidFill>
              </a:rPr>
              <a:t>Step 2</a:t>
            </a:r>
            <a:r>
              <a:rPr lang="en-US" sz="2400" dirty="0">
                <a:solidFill>
                  <a:schemeClr val="tx1"/>
                </a:solidFill>
              </a:rPr>
              <a:t>: UHC will advise of nearest provider that meets their standard of care. </a:t>
            </a:r>
          </a:p>
          <a:p>
            <a:pPr marL="0" indent="0">
              <a:buNone/>
            </a:pPr>
            <a:endParaRPr lang="en-US" sz="2400" dirty="0">
              <a:solidFill>
                <a:schemeClr val="tx1"/>
              </a:solidFill>
            </a:endParaRPr>
          </a:p>
          <a:p>
            <a:r>
              <a:rPr lang="en-US" sz="2400" b="1" dirty="0">
                <a:solidFill>
                  <a:schemeClr val="tx1"/>
                </a:solidFill>
              </a:rPr>
              <a:t>Step 3</a:t>
            </a:r>
            <a:r>
              <a:rPr lang="en-US" sz="2400" dirty="0">
                <a:solidFill>
                  <a:schemeClr val="tx1"/>
                </a:solidFill>
              </a:rPr>
              <a:t>: UHC will call provider and pre-pay them for your visit.</a:t>
            </a:r>
          </a:p>
          <a:p>
            <a:pPr marL="0" indent="0">
              <a:buNone/>
            </a:pPr>
            <a:r>
              <a:rPr lang="en-US" sz="2400" dirty="0">
                <a:solidFill>
                  <a:schemeClr val="tx1"/>
                </a:solidFill>
              </a:rPr>
              <a:t>  </a:t>
            </a:r>
          </a:p>
          <a:p>
            <a:r>
              <a:rPr lang="en-US" sz="2400" b="1" dirty="0">
                <a:solidFill>
                  <a:schemeClr val="tx1"/>
                </a:solidFill>
              </a:rPr>
              <a:t>Step 4</a:t>
            </a:r>
            <a:r>
              <a:rPr lang="en-US" sz="2400" dirty="0">
                <a:solidFill>
                  <a:schemeClr val="tx1"/>
                </a:solidFill>
              </a:rPr>
              <a:t>: Show your insurance ID card to any Doctor’s offices that you visit, as well as pharmacies, labs, etc. </a:t>
            </a:r>
          </a:p>
        </p:txBody>
      </p:sp>
    </p:spTree>
    <p:extLst>
      <p:ext uri="{BB962C8B-B14F-4D97-AF65-F5344CB8AC3E}">
        <p14:creationId xmlns:p14="http://schemas.microsoft.com/office/powerpoint/2010/main" val="354133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solidFill>
                  <a:schemeClr val="tx1">
                    <a:lumMod val="50000"/>
                    <a:lumOff val="50000"/>
                  </a:schemeClr>
                </a:solidFill>
              </a:rPr>
              <a:t>How To File A Claim Abroad:</a:t>
            </a:r>
          </a:p>
        </p:txBody>
      </p:sp>
      <p:sp>
        <p:nvSpPr>
          <p:cNvPr id="3" name="Content Placeholder 2"/>
          <p:cNvSpPr>
            <a:spLocks noGrp="1"/>
          </p:cNvSpPr>
          <p:nvPr>
            <p:ph idx="1"/>
          </p:nvPr>
        </p:nvSpPr>
        <p:spPr>
          <a:xfrm>
            <a:off x="457200" y="1554481"/>
            <a:ext cx="8229600" cy="4160520"/>
          </a:xfrm>
        </p:spPr>
        <p:txBody>
          <a:bodyPr>
            <a:normAutofit/>
          </a:bodyPr>
          <a:lstStyle/>
          <a:p>
            <a:pPr marL="0" lvl="0" indent="0">
              <a:buNone/>
            </a:pPr>
            <a:r>
              <a:rPr lang="en-US" sz="2000" b="1" dirty="0">
                <a:solidFill>
                  <a:schemeClr val="tx1">
                    <a:lumMod val="50000"/>
                    <a:lumOff val="50000"/>
                  </a:schemeClr>
                </a:solidFill>
              </a:rPr>
              <a:t>Travel Abroad Claims Submissions: </a:t>
            </a:r>
            <a:r>
              <a:rPr lang="en-US" sz="2000" dirty="0"/>
              <a:t> </a:t>
            </a:r>
          </a:p>
          <a:p>
            <a:pPr marL="0" lvl="0" indent="0">
              <a:buNone/>
            </a:pPr>
            <a:r>
              <a:rPr lang="en-US" sz="1600" dirty="0">
                <a:solidFill>
                  <a:schemeClr val="tx1"/>
                </a:solidFill>
              </a:rPr>
              <a:t>If payment is not arranged at the time of service via UHC Global, the student may email all claim information to UHCSR at </a:t>
            </a:r>
            <a:r>
              <a:rPr lang="en-US" sz="1600" dirty="0">
                <a:solidFill>
                  <a:schemeClr val="tx1"/>
                </a:solidFill>
                <a:hlinkClick r:id="rId2"/>
              </a:rPr>
              <a:t>si.drg@uhcsr.com</a:t>
            </a:r>
            <a:r>
              <a:rPr lang="en-US" sz="1600" dirty="0">
                <a:solidFill>
                  <a:schemeClr val="tx1"/>
                </a:solidFill>
              </a:rPr>
              <a:t> </a:t>
            </a:r>
            <a:r>
              <a:rPr lang="en-US" sz="1600" i="1" dirty="0">
                <a:solidFill>
                  <a:schemeClr val="tx1"/>
                </a:solidFill>
              </a:rPr>
              <a:t>(a claim form is not needed to submit a claim, but UHCSR needs the student’s SRID number from their insurance card)</a:t>
            </a:r>
          </a:p>
          <a:p>
            <a:pPr marL="0" lvl="0" indent="0">
              <a:buNone/>
            </a:pPr>
            <a:endParaRPr lang="en-US" sz="2000" b="1" dirty="0">
              <a:solidFill>
                <a:schemeClr val="tx1">
                  <a:lumMod val="50000"/>
                  <a:lumOff val="50000"/>
                </a:schemeClr>
              </a:solidFill>
            </a:endParaRPr>
          </a:p>
          <a:p>
            <a:pPr marL="0" lvl="0" indent="0">
              <a:buNone/>
            </a:pPr>
            <a:r>
              <a:rPr lang="en-US" sz="2000" b="1" dirty="0">
                <a:solidFill>
                  <a:schemeClr val="tx1">
                    <a:lumMod val="50000"/>
                    <a:lumOff val="50000"/>
                  </a:schemeClr>
                </a:solidFill>
              </a:rPr>
              <a:t>Please remember when submitting a claim:</a:t>
            </a:r>
          </a:p>
          <a:p>
            <a:pPr indent="-285750">
              <a:spcBef>
                <a:spcPts val="0"/>
              </a:spcBef>
              <a:buClrTx/>
            </a:pPr>
            <a:r>
              <a:rPr lang="en-US" sz="1600" kern="0" dirty="0">
                <a:solidFill>
                  <a:schemeClr val="tx1"/>
                </a:solidFill>
                <a:cs typeface="Calibri"/>
              </a:rPr>
              <a:t>Member must include proof of payment for reimbursement.</a:t>
            </a:r>
          </a:p>
          <a:p>
            <a:pPr indent="-285750">
              <a:spcBef>
                <a:spcPts val="0"/>
              </a:spcBef>
              <a:buClrTx/>
            </a:pPr>
            <a:r>
              <a:rPr lang="en-US" sz="1600" kern="0" dirty="0">
                <a:solidFill>
                  <a:schemeClr val="tx1"/>
                </a:solidFill>
                <a:cs typeface="Calibri"/>
              </a:rPr>
              <a:t>If payment was made by check, a copy of the front and back of the cancelled check needs to be included. </a:t>
            </a:r>
          </a:p>
          <a:p>
            <a:pPr indent="-285750">
              <a:spcBef>
                <a:spcPts val="0"/>
              </a:spcBef>
              <a:buClrTx/>
            </a:pPr>
            <a:r>
              <a:rPr lang="en-US" sz="1600" kern="0" dirty="0">
                <a:solidFill>
                  <a:schemeClr val="tx1"/>
                </a:solidFill>
                <a:cs typeface="Calibri"/>
              </a:rPr>
              <a:t>For all credit card payments, the credit card statement showing the cardholder’s full name, institution name and payment information for each date of service is required. </a:t>
            </a:r>
          </a:p>
          <a:p>
            <a:pPr indent="-285750">
              <a:spcBef>
                <a:spcPts val="0"/>
              </a:spcBef>
              <a:buClrTx/>
            </a:pPr>
            <a:r>
              <a:rPr lang="en-US" sz="1600" kern="0" dirty="0">
                <a:solidFill>
                  <a:schemeClr val="tx1"/>
                </a:solidFill>
                <a:cs typeface="Calibri"/>
              </a:rPr>
              <a:t>If payment was made with an ATM or Debit card, the bank statement showing the accountholder’s full name, institution name and payment information for each date of service is required. UHCSR will call the provider of services to verify all cash payments.</a:t>
            </a:r>
          </a:p>
        </p:txBody>
      </p:sp>
      <p:sp>
        <p:nvSpPr>
          <p:cNvPr id="10" name="Slide Number Placeholder 9"/>
          <p:cNvSpPr>
            <a:spLocks noGrp="1"/>
          </p:cNvSpPr>
          <p:nvPr>
            <p:ph type="sldNum" sz="quarter" idx="12"/>
          </p:nvPr>
        </p:nvSpPr>
        <p:spPr>
          <a:xfrm>
            <a:off x="6553200" y="6416675"/>
            <a:ext cx="2133600" cy="365125"/>
          </a:xfrm>
        </p:spPr>
        <p:txBody>
          <a:bodyPr/>
          <a:lstStyle/>
          <a:p>
            <a:r>
              <a:rPr lang="en-US" dirty="0"/>
              <a:t>Slide </a:t>
            </a:r>
            <a:fld id="{3770190C-F8EC-49D0-A134-F3679200DAF2}" type="slidenum">
              <a:rPr lang="en-US" smtClean="0"/>
              <a:t>18</a:t>
            </a:fld>
            <a:r>
              <a:rPr lang="en-US" dirty="0"/>
              <a:t> of 39</a:t>
            </a:r>
          </a:p>
        </p:txBody>
      </p:sp>
    </p:spTree>
    <p:extLst>
      <p:ext uri="{BB962C8B-B14F-4D97-AF65-F5344CB8AC3E}">
        <p14:creationId xmlns:p14="http://schemas.microsoft.com/office/powerpoint/2010/main" val="181607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solidFill>
                  <a:schemeClr val="tx1">
                    <a:lumMod val="50000"/>
                    <a:lumOff val="50000"/>
                  </a:schemeClr>
                </a:solidFill>
              </a:rPr>
              <a:t>Need Support?</a:t>
            </a:r>
          </a:p>
        </p:txBody>
      </p:sp>
      <p:sp>
        <p:nvSpPr>
          <p:cNvPr id="5" name="TextBox 4"/>
          <p:cNvSpPr txBox="1"/>
          <p:nvPr/>
        </p:nvSpPr>
        <p:spPr>
          <a:xfrm>
            <a:off x="2362200" y="1401096"/>
            <a:ext cx="6477000" cy="923330"/>
          </a:xfrm>
          <a:prstGeom prst="rect">
            <a:avLst/>
          </a:prstGeom>
          <a:noFill/>
        </p:spPr>
        <p:txBody>
          <a:bodyPr wrap="square" rtlCol="0">
            <a:spAutoFit/>
          </a:bodyPr>
          <a:lstStyle/>
          <a:p>
            <a:r>
              <a:rPr lang="en-US" b="1" dirty="0"/>
              <a:t>For Health Insurance Plan or Claim Assistance</a:t>
            </a:r>
          </a:p>
          <a:p>
            <a:r>
              <a:rPr lang="en-US" dirty="0">
                <a:solidFill>
                  <a:srgbClr val="000000"/>
                </a:solidFill>
                <a:ea typeface="Times New Roman"/>
                <a:cs typeface="Calibri"/>
              </a:rPr>
              <a:t>888-714-6544 or email </a:t>
            </a:r>
            <a:r>
              <a:rPr lang="en-US" u="sng" dirty="0">
                <a:solidFill>
                  <a:srgbClr val="000000"/>
                </a:solidFill>
                <a:ea typeface="Times New Roman"/>
                <a:cs typeface="Calibri"/>
                <a:hlinkClick r:id="rId2"/>
              </a:rPr>
              <a:t>customerservice@uhcsr.com</a:t>
            </a:r>
            <a:r>
              <a:rPr lang="en-US" dirty="0">
                <a:solidFill>
                  <a:srgbClr val="000000"/>
                </a:solidFill>
                <a:ea typeface="Times New Roman"/>
                <a:cs typeface="Calibri"/>
              </a:rPr>
              <a:t> </a:t>
            </a:r>
            <a:endParaRPr lang="en-US" dirty="0">
              <a:solidFill>
                <a:srgbClr val="000000"/>
              </a:solidFill>
              <a:latin typeface="Akzidenz-Grotesk Std"/>
              <a:ea typeface="Times New Roman"/>
              <a:cs typeface="Akzidenz-Grotesk Std"/>
            </a:endParaRPr>
          </a:p>
          <a:p>
            <a:endParaRPr lang="en-US" b="1" dirty="0"/>
          </a:p>
        </p:txBody>
      </p:sp>
      <p:sp>
        <p:nvSpPr>
          <p:cNvPr id="8" name="TextBox 7"/>
          <p:cNvSpPr txBox="1"/>
          <p:nvPr/>
        </p:nvSpPr>
        <p:spPr>
          <a:xfrm>
            <a:off x="2389094" y="2149026"/>
            <a:ext cx="6487760" cy="1477328"/>
          </a:xfrm>
          <a:prstGeom prst="rect">
            <a:avLst/>
          </a:prstGeom>
          <a:noFill/>
        </p:spPr>
        <p:txBody>
          <a:bodyPr wrap="square" rtlCol="0">
            <a:spAutoFit/>
          </a:bodyPr>
          <a:lstStyle/>
          <a:p>
            <a:r>
              <a:rPr lang="en-US" b="1" dirty="0"/>
              <a:t>To Locate Providers Abroad, Monitor Travel Risks, View Medical Intelligence Reports, Daily Security Briefings of Global Events, View Drug and Language Translation Guides: </a:t>
            </a:r>
          </a:p>
          <a:p>
            <a:r>
              <a:rPr lang="en-US" dirty="0"/>
              <a:t>844-249-0748 or email </a:t>
            </a:r>
            <a:r>
              <a:rPr lang="en-US" dirty="0">
                <a:hlinkClick r:id="rId3"/>
              </a:rPr>
              <a:t>assistance@uhcglobal.com</a:t>
            </a:r>
            <a:r>
              <a:rPr lang="en-US" dirty="0"/>
              <a:t> </a:t>
            </a:r>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359" y="3505200"/>
            <a:ext cx="1559116" cy="949603"/>
          </a:xfrm>
          <a:prstGeom prst="rect">
            <a:avLst/>
          </a:prstGeom>
        </p:spPr>
      </p:pic>
      <p:sp>
        <p:nvSpPr>
          <p:cNvPr id="10" name="TextBox 9"/>
          <p:cNvSpPr txBox="1"/>
          <p:nvPr/>
        </p:nvSpPr>
        <p:spPr>
          <a:xfrm>
            <a:off x="2389094" y="3656834"/>
            <a:ext cx="4908171" cy="646331"/>
          </a:xfrm>
          <a:prstGeom prst="rect">
            <a:avLst/>
          </a:prstGeom>
          <a:noFill/>
        </p:spPr>
        <p:txBody>
          <a:bodyPr wrap="square" rtlCol="0">
            <a:spAutoFit/>
          </a:bodyPr>
          <a:lstStyle/>
          <a:p>
            <a:r>
              <a:rPr lang="en-US" b="1" dirty="0"/>
              <a:t>For Broker Assistance</a:t>
            </a:r>
          </a:p>
          <a:p>
            <a:r>
              <a:rPr lang="en-US" dirty="0"/>
              <a:t>866-535-0456 or </a:t>
            </a:r>
            <a:r>
              <a:rPr lang="en-US" dirty="0">
                <a:hlinkClick r:id="rId5"/>
              </a:rPr>
              <a:t>student@haylor.com</a:t>
            </a:r>
            <a:r>
              <a:rPr lang="en-US" dirty="0"/>
              <a:t> </a:t>
            </a:r>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395" y="1295400"/>
            <a:ext cx="1880803" cy="55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97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50000"/>
                    <a:lumOff val="50000"/>
                  </a:schemeClr>
                </a:solidFill>
              </a:rPr>
              <a:t>How Does This Plan Work?</a:t>
            </a:r>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dirty="0">
                <a:solidFill>
                  <a:schemeClr val="tx1"/>
                </a:solidFill>
              </a:rPr>
              <a:t>Medical expenses are very costly and without active, in-network medical insurance while abroad, students can owe exorbitant amounts for healthcare.  </a:t>
            </a:r>
          </a:p>
          <a:p>
            <a:pPr marL="0" indent="0">
              <a:buNone/>
            </a:pPr>
            <a:endParaRPr lang="en-US" dirty="0">
              <a:solidFill>
                <a:schemeClr val="tx1"/>
              </a:solidFill>
            </a:endParaRPr>
          </a:p>
          <a:p>
            <a:r>
              <a:rPr lang="en-US" dirty="0">
                <a:solidFill>
                  <a:schemeClr val="tx1"/>
                </a:solidFill>
              </a:rPr>
              <a:t>The SUNY International Health Insurance Plan will help pay for medical bills that you will incur when you go to the doctor, hospital, or pick up prescription medication abroad.  </a:t>
            </a:r>
          </a:p>
          <a:p>
            <a:pPr marL="0" indent="0">
              <a:buNone/>
            </a:pPr>
            <a:endParaRPr lang="en-US" dirty="0">
              <a:solidFill>
                <a:schemeClr val="tx1"/>
              </a:solidFill>
            </a:endParaRPr>
          </a:p>
          <a:p>
            <a:r>
              <a:rPr lang="en-US" dirty="0">
                <a:solidFill>
                  <a:schemeClr val="tx1"/>
                </a:solidFill>
              </a:rPr>
              <a:t>In addition to health insurance the plan provides assistance for managing medical and travel emergencies while on your study abroad program. </a:t>
            </a:r>
          </a:p>
        </p:txBody>
      </p:sp>
    </p:spTree>
    <p:extLst>
      <p:ext uri="{BB962C8B-B14F-4D97-AF65-F5344CB8AC3E}">
        <p14:creationId xmlns:p14="http://schemas.microsoft.com/office/powerpoint/2010/main" val="222409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819400"/>
          </a:xfrm>
        </p:spPr>
        <p:txBody>
          <a:bodyPr>
            <a:normAutofit/>
          </a:bodyPr>
          <a:lstStyle/>
          <a:p>
            <a:r>
              <a:rPr lang="en-US" dirty="0">
                <a:solidFill>
                  <a:schemeClr val="tx1">
                    <a:lumMod val="50000"/>
                    <a:lumOff val="50000"/>
                  </a:schemeClr>
                </a:solidFill>
              </a:rPr>
              <a:t>Thank You, On Behalf Of </a:t>
            </a:r>
            <a:br>
              <a:rPr lang="en-US" dirty="0">
                <a:solidFill>
                  <a:schemeClr val="tx1">
                    <a:lumMod val="50000"/>
                    <a:lumOff val="50000"/>
                  </a:schemeClr>
                </a:solidFill>
              </a:rPr>
            </a:br>
            <a:r>
              <a:rPr lang="en-US" dirty="0">
                <a:solidFill>
                  <a:schemeClr val="tx1">
                    <a:lumMod val="50000"/>
                    <a:lumOff val="50000"/>
                  </a:schemeClr>
                </a:solidFill>
              </a:rPr>
              <a:t>The HFC </a:t>
            </a:r>
            <a:r>
              <a:rPr lang="en-US" dirty="0">
                <a:solidFill>
                  <a:schemeClr val="tx2"/>
                </a:solidFill>
              </a:rPr>
              <a:t>Collegiate Team</a:t>
            </a:r>
          </a:p>
        </p:txBody>
      </p:sp>
    </p:spTree>
    <p:extLst>
      <p:ext uri="{BB962C8B-B14F-4D97-AF65-F5344CB8AC3E}">
        <p14:creationId xmlns:p14="http://schemas.microsoft.com/office/powerpoint/2010/main" val="428081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lumOff val="50000"/>
                  </a:schemeClr>
                </a:solidFill>
              </a:rPr>
              <a:t>How Do I Enroll?</a:t>
            </a:r>
          </a:p>
        </p:txBody>
      </p:sp>
      <p:sp>
        <p:nvSpPr>
          <p:cNvPr id="3" name="Content Placeholder 2"/>
          <p:cNvSpPr>
            <a:spLocks noGrp="1"/>
          </p:cNvSpPr>
          <p:nvPr>
            <p:ph idx="1"/>
          </p:nvPr>
        </p:nvSpPr>
        <p:spPr>
          <a:xfrm>
            <a:off x="457200" y="1524000"/>
            <a:ext cx="8229600" cy="4830763"/>
          </a:xfrm>
        </p:spPr>
        <p:txBody>
          <a:bodyPr>
            <a:normAutofit/>
          </a:bodyPr>
          <a:lstStyle/>
          <a:p>
            <a:r>
              <a:rPr lang="en-US" sz="2800" dirty="0">
                <a:solidFill>
                  <a:schemeClr val="tx1"/>
                </a:solidFill>
              </a:rPr>
              <a:t>These insurance policies are mandatory and are included in the SUNY tuition fees for each student’s protection during their study abroad program. Your study abroad office will enroll you. </a:t>
            </a:r>
          </a:p>
          <a:p>
            <a:pPr marL="400050" lvl="1" indent="0">
              <a:buNone/>
            </a:pPr>
            <a:endParaRPr lang="en-US" i="1" dirty="0">
              <a:solidFill>
                <a:schemeClr val="tx1"/>
              </a:solidFill>
            </a:endParaRPr>
          </a:p>
          <a:p>
            <a:r>
              <a:rPr lang="en-US" sz="2800" dirty="0">
                <a:solidFill>
                  <a:schemeClr val="tx1"/>
                </a:solidFill>
              </a:rPr>
              <a:t>Coverage is available voluntarily for your spouse and for your child(</a:t>
            </a:r>
            <a:r>
              <a:rPr lang="en-US" sz="2800" dirty="0" err="1">
                <a:solidFill>
                  <a:schemeClr val="tx1"/>
                </a:solidFill>
              </a:rPr>
              <a:t>ren</a:t>
            </a:r>
            <a:r>
              <a:rPr lang="en-US" sz="2800" dirty="0">
                <a:solidFill>
                  <a:schemeClr val="tx1"/>
                </a:solidFill>
              </a:rPr>
              <a:t>) </a:t>
            </a:r>
          </a:p>
        </p:txBody>
      </p:sp>
    </p:spTree>
    <p:extLst>
      <p:ext uri="{BB962C8B-B14F-4D97-AF65-F5344CB8AC3E}">
        <p14:creationId xmlns:p14="http://schemas.microsoft.com/office/powerpoint/2010/main" val="339783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solidFill>
                  <a:schemeClr val="tx1">
                    <a:lumMod val="50000"/>
                    <a:lumOff val="50000"/>
                  </a:schemeClr>
                </a:solidFill>
              </a:rPr>
              <a:t>What Does This Plan Cover?</a:t>
            </a:r>
          </a:p>
        </p:txBody>
      </p:sp>
      <p:sp>
        <p:nvSpPr>
          <p:cNvPr id="3" name="Content Placeholder 2"/>
          <p:cNvSpPr>
            <a:spLocks noGrp="1"/>
          </p:cNvSpPr>
          <p:nvPr>
            <p:ph idx="1"/>
          </p:nvPr>
        </p:nvSpPr>
        <p:spPr>
          <a:xfrm>
            <a:off x="228600" y="1524000"/>
            <a:ext cx="8686800" cy="6324600"/>
          </a:xfrm>
        </p:spPr>
        <p:txBody>
          <a:bodyPr numCol="2">
            <a:normAutofit fontScale="85000" lnSpcReduction="20000"/>
          </a:bodyPr>
          <a:lstStyle/>
          <a:p>
            <a:r>
              <a:rPr lang="en-US" sz="3300" dirty="0">
                <a:solidFill>
                  <a:schemeClr val="tx1"/>
                </a:solidFill>
              </a:rPr>
              <a:t>Preventative Care</a:t>
            </a:r>
          </a:p>
          <a:p>
            <a:r>
              <a:rPr lang="en-US" sz="3300" dirty="0">
                <a:solidFill>
                  <a:schemeClr val="tx1"/>
                </a:solidFill>
              </a:rPr>
              <a:t>Primary Care Office Visits</a:t>
            </a:r>
          </a:p>
          <a:p>
            <a:r>
              <a:rPr lang="en-US" sz="3300" dirty="0">
                <a:solidFill>
                  <a:schemeClr val="tx1"/>
                </a:solidFill>
              </a:rPr>
              <a:t>Urgent Care Visits</a:t>
            </a:r>
          </a:p>
          <a:p>
            <a:r>
              <a:rPr lang="en-US" sz="3300" dirty="0">
                <a:solidFill>
                  <a:schemeClr val="tx1"/>
                </a:solidFill>
              </a:rPr>
              <a:t>Emergency Care </a:t>
            </a:r>
          </a:p>
          <a:p>
            <a:r>
              <a:rPr lang="en-US" sz="3300" dirty="0">
                <a:solidFill>
                  <a:schemeClr val="tx1"/>
                </a:solidFill>
              </a:rPr>
              <a:t>Inpatient/Outpatient Hospital Care </a:t>
            </a:r>
          </a:p>
          <a:p>
            <a:r>
              <a:rPr lang="en-US" sz="3300" dirty="0">
                <a:solidFill>
                  <a:schemeClr val="tx1"/>
                </a:solidFill>
              </a:rPr>
              <a:t>Mental Health Services</a:t>
            </a:r>
          </a:p>
          <a:p>
            <a:r>
              <a:rPr lang="en-US" sz="3300" dirty="0">
                <a:solidFill>
                  <a:schemeClr val="tx1"/>
                </a:solidFill>
              </a:rPr>
              <a:t>Required Immunizations</a:t>
            </a:r>
          </a:p>
          <a:p>
            <a:pPr lvl="0"/>
            <a:r>
              <a:rPr lang="en-US" sz="3300" dirty="0">
                <a:solidFill>
                  <a:schemeClr val="tx1"/>
                </a:solidFill>
              </a:rPr>
              <a:t>Prescription Drugs</a:t>
            </a:r>
          </a:p>
          <a:p>
            <a:endParaRPr lang="en-US" sz="3300" dirty="0">
              <a:solidFill>
                <a:schemeClr val="tx1"/>
              </a:solidFill>
            </a:endParaRPr>
          </a:p>
          <a:p>
            <a:endParaRPr lang="en-US" sz="3300" dirty="0">
              <a:solidFill>
                <a:schemeClr val="tx1"/>
              </a:solidFill>
            </a:endParaRPr>
          </a:p>
          <a:p>
            <a:endParaRPr lang="en-US" sz="3300" dirty="0">
              <a:solidFill>
                <a:schemeClr val="tx1"/>
              </a:solidFill>
            </a:endParaRPr>
          </a:p>
          <a:p>
            <a:endParaRPr lang="en-US" sz="3300" dirty="0">
              <a:solidFill>
                <a:schemeClr val="tx1"/>
              </a:solidFill>
            </a:endParaRPr>
          </a:p>
          <a:p>
            <a:r>
              <a:rPr lang="en-US" sz="3300" dirty="0">
                <a:solidFill>
                  <a:schemeClr val="tx1"/>
                </a:solidFill>
              </a:rPr>
              <a:t>Labs and Imaging</a:t>
            </a:r>
          </a:p>
          <a:p>
            <a:r>
              <a:rPr lang="en-US" sz="3300" dirty="0">
                <a:solidFill>
                  <a:schemeClr val="tx1"/>
                </a:solidFill>
              </a:rPr>
              <a:t>Ambulance</a:t>
            </a:r>
          </a:p>
          <a:p>
            <a:r>
              <a:rPr lang="en-US" sz="3300" dirty="0">
                <a:solidFill>
                  <a:schemeClr val="tx1"/>
                </a:solidFill>
              </a:rPr>
              <a:t>Maternity and Nursery Care for a Covered Pregnancy</a:t>
            </a:r>
          </a:p>
          <a:p>
            <a:r>
              <a:rPr lang="en-US" sz="3300" dirty="0">
                <a:solidFill>
                  <a:schemeClr val="tx1"/>
                </a:solidFill>
              </a:rPr>
              <a:t>Medical, Political, Natural Disaster Evacuation &amp; Repatriation </a:t>
            </a:r>
          </a:p>
          <a:p>
            <a:r>
              <a:rPr lang="en-US" sz="3300" dirty="0">
                <a:solidFill>
                  <a:schemeClr val="tx1"/>
                </a:solidFill>
              </a:rPr>
              <a:t>Trip Cancellation/Interruption (if purchased separately)</a:t>
            </a:r>
          </a:p>
          <a:p>
            <a:pPr marL="0" indent="0">
              <a:buNone/>
            </a:pPr>
            <a:endParaRPr lang="en-US" sz="2100" dirty="0"/>
          </a:p>
          <a:p>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424763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1438"/>
          </a:xfrm>
        </p:spPr>
        <p:txBody>
          <a:bodyPr/>
          <a:lstStyle/>
          <a:p>
            <a:r>
              <a:rPr lang="en-US" dirty="0">
                <a:solidFill>
                  <a:schemeClr val="tx1">
                    <a:lumMod val="50000"/>
                    <a:lumOff val="50000"/>
                  </a:schemeClr>
                </a:solidFill>
              </a:rPr>
              <a:t>Summary of Plan Benefits</a:t>
            </a:r>
          </a:p>
        </p:txBody>
      </p:sp>
      <p:graphicFrame>
        <p:nvGraphicFramePr>
          <p:cNvPr id="3" name="Table 2"/>
          <p:cNvGraphicFramePr>
            <a:graphicFrameLocks noGrp="1"/>
          </p:cNvGraphicFramePr>
          <p:nvPr/>
        </p:nvGraphicFramePr>
        <p:xfrm>
          <a:off x="533400" y="990601"/>
          <a:ext cx="7924800" cy="4472780"/>
        </p:xfrm>
        <a:graphic>
          <a:graphicData uri="http://schemas.openxmlformats.org/drawingml/2006/table">
            <a:tbl>
              <a:tblPr firstRow="1" bandRow="1">
                <a:tableStyleId>{5C22544A-7EE6-4342-B048-85BDC9FD1C3A}</a:tableStyleId>
              </a:tblPr>
              <a:tblGrid>
                <a:gridCol w="3693762">
                  <a:extLst>
                    <a:ext uri="{9D8B030D-6E8A-4147-A177-3AD203B41FA5}">
                      <a16:colId xmlns:a16="http://schemas.microsoft.com/office/drawing/2014/main" val="2872645325"/>
                    </a:ext>
                  </a:extLst>
                </a:gridCol>
                <a:gridCol w="4231038">
                  <a:extLst>
                    <a:ext uri="{9D8B030D-6E8A-4147-A177-3AD203B41FA5}">
                      <a16:colId xmlns:a16="http://schemas.microsoft.com/office/drawing/2014/main" val="1161087916"/>
                    </a:ext>
                  </a:extLst>
                </a:gridCol>
              </a:tblGrid>
              <a:tr h="638969">
                <a:tc>
                  <a:txBody>
                    <a:bodyPr/>
                    <a:lstStyle/>
                    <a:p>
                      <a:pPr marL="0" marR="0">
                        <a:spcBef>
                          <a:spcPts val="0"/>
                        </a:spcBef>
                        <a:spcAft>
                          <a:spcPts val="0"/>
                        </a:spcAft>
                      </a:pPr>
                      <a:r>
                        <a:rPr lang="en-US" sz="1400" kern="1200">
                          <a:effectLst/>
                        </a:rPr>
                        <a:t>Plan Design (Per Person, Annually)</a:t>
                      </a:r>
                      <a:endParaRPr lang="en-US" sz="1100">
                        <a:effectLst/>
                        <a:latin typeface="Times New Roman" panose="02020603050405020304" pitchFamily="18" charset="0"/>
                        <a:ea typeface="PMingLiU"/>
                      </a:endParaRPr>
                    </a:p>
                  </a:txBody>
                  <a:tcPr/>
                </a:tc>
                <a:tc>
                  <a:txBody>
                    <a:bodyPr/>
                    <a:lstStyle/>
                    <a:p>
                      <a:pPr marL="0" marR="0">
                        <a:spcBef>
                          <a:spcPts val="0"/>
                        </a:spcBef>
                        <a:spcAft>
                          <a:spcPts val="0"/>
                        </a:spcAft>
                      </a:pPr>
                      <a:r>
                        <a:rPr lang="en-US" sz="1400" kern="1200">
                          <a:effectLst/>
                        </a:rPr>
                        <a:t>In-Network Benefits</a:t>
                      </a:r>
                      <a:endParaRPr lang="en-US" sz="1100">
                        <a:effectLst/>
                        <a:latin typeface="Times New Roman" panose="02020603050405020304" pitchFamily="18" charset="0"/>
                        <a:ea typeface="PMingLiU"/>
                      </a:endParaRPr>
                    </a:p>
                  </a:txBody>
                  <a:tcPr/>
                </a:tc>
                <a:extLst>
                  <a:ext uri="{0D108BD9-81ED-4DB2-BD59-A6C34878D82A}">
                    <a16:rowId xmlns:a16="http://schemas.microsoft.com/office/drawing/2014/main" val="1591850372"/>
                  </a:ext>
                </a:extLst>
              </a:tr>
              <a:tr h="425979">
                <a:tc>
                  <a:txBody>
                    <a:bodyPr/>
                    <a:lstStyle/>
                    <a:p>
                      <a:pPr marL="0" marR="0">
                        <a:spcBef>
                          <a:spcPts val="0"/>
                        </a:spcBef>
                        <a:spcAft>
                          <a:spcPts val="0"/>
                        </a:spcAft>
                      </a:pPr>
                      <a:r>
                        <a:rPr lang="en-US" sz="1400" kern="1200">
                          <a:effectLst/>
                        </a:rPr>
                        <a:t>Annual Deductible</a:t>
                      </a:r>
                      <a:endParaRPr lang="en-US" sz="1100">
                        <a:effectLst/>
                        <a:latin typeface="Times New Roman" panose="02020603050405020304" pitchFamily="18" charset="0"/>
                        <a:ea typeface="PMingLiU"/>
                      </a:endParaRPr>
                    </a:p>
                  </a:txBody>
                  <a:tcPr/>
                </a:tc>
                <a:tc>
                  <a:txBody>
                    <a:bodyPr/>
                    <a:lstStyle/>
                    <a:p>
                      <a:pPr marL="0" marR="0">
                        <a:spcBef>
                          <a:spcPts val="0"/>
                        </a:spcBef>
                        <a:spcAft>
                          <a:spcPts val="0"/>
                        </a:spcAft>
                      </a:pPr>
                      <a:r>
                        <a:rPr lang="en-US" sz="1400" kern="1200">
                          <a:effectLst/>
                        </a:rPr>
                        <a:t>$0 </a:t>
                      </a:r>
                      <a:endParaRPr lang="en-US" sz="1100">
                        <a:effectLst/>
                        <a:latin typeface="Times New Roman" panose="02020603050405020304" pitchFamily="18" charset="0"/>
                        <a:ea typeface="PMingLiU"/>
                      </a:endParaRPr>
                    </a:p>
                  </a:txBody>
                  <a:tcPr/>
                </a:tc>
                <a:extLst>
                  <a:ext uri="{0D108BD9-81ED-4DB2-BD59-A6C34878D82A}">
                    <a16:rowId xmlns:a16="http://schemas.microsoft.com/office/drawing/2014/main" val="3774935956"/>
                  </a:ext>
                </a:extLst>
              </a:tr>
              <a:tr h="425979">
                <a:tc>
                  <a:txBody>
                    <a:bodyPr/>
                    <a:lstStyle/>
                    <a:p>
                      <a:pPr marL="0" marR="0">
                        <a:spcBef>
                          <a:spcPts val="0"/>
                        </a:spcBef>
                        <a:spcAft>
                          <a:spcPts val="0"/>
                        </a:spcAft>
                      </a:pPr>
                      <a:r>
                        <a:rPr lang="en-US" sz="1400" kern="1200">
                          <a:effectLst/>
                        </a:rPr>
                        <a:t>Coinsurance </a:t>
                      </a:r>
                      <a:endParaRPr lang="en-US" sz="1100">
                        <a:effectLst/>
                        <a:latin typeface="Times New Roman" panose="02020603050405020304" pitchFamily="18" charset="0"/>
                        <a:ea typeface="PMingLiU"/>
                      </a:endParaRPr>
                    </a:p>
                  </a:txBody>
                  <a:tcPr/>
                </a:tc>
                <a:tc>
                  <a:txBody>
                    <a:bodyPr/>
                    <a:lstStyle/>
                    <a:p>
                      <a:pPr marL="0" marR="0">
                        <a:spcBef>
                          <a:spcPts val="0"/>
                        </a:spcBef>
                        <a:spcAft>
                          <a:spcPts val="0"/>
                        </a:spcAft>
                      </a:pPr>
                      <a:r>
                        <a:rPr lang="en-US" sz="1400" kern="1200">
                          <a:effectLst/>
                        </a:rPr>
                        <a:t>0% </a:t>
                      </a:r>
                      <a:endParaRPr lang="en-US" sz="1100">
                        <a:effectLst/>
                        <a:latin typeface="Times New Roman" panose="02020603050405020304" pitchFamily="18" charset="0"/>
                        <a:ea typeface="PMingLiU"/>
                      </a:endParaRPr>
                    </a:p>
                  </a:txBody>
                  <a:tcPr/>
                </a:tc>
                <a:extLst>
                  <a:ext uri="{0D108BD9-81ED-4DB2-BD59-A6C34878D82A}">
                    <a16:rowId xmlns:a16="http://schemas.microsoft.com/office/drawing/2014/main" val="1890336501"/>
                  </a:ext>
                </a:extLst>
              </a:tr>
              <a:tr h="425979">
                <a:tc>
                  <a:txBody>
                    <a:bodyPr/>
                    <a:lstStyle/>
                    <a:p>
                      <a:pPr marL="0" marR="0">
                        <a:spcBef>
                          <a:spcPts val="0"/>
                        </a:spcBef>
                        <a:spcAft>
                          <a:spcPts val="0"/>
                        </a:spcAft>
                      </a:pPr>
                      <a:r>
                        <a:rPr lang="en-US" sz="1400" kern="1200">
                          <a:effectLst/>
                        </a:rPr>
                        <a:t>Preventative Care Services </a:t>
                      </a:r>
                      <a:endParaRPr lang="en-US" sz="1100">
                        <a:effectLst/>
                        <a:latin typeface="Times New Roman" panose="02020603050405020304" pitchFamily="18" charset="0"/>
                        <a:ea typeface="PMingLiU"/>
                      </a:endParaRPr>
                    </a:p>
                  </a:txBody>
                  <a:tcPr/>
                </a:tc>
                <a:tc>
                  <a:txBody>
                    <a:bodyPr/>
                    <a:lstStyle/>
                    <a:p>
                      <a:pPr marL="0" marR="0">
                        <a:spcBef>
                          <a:spcPts val="0"/>
                        </a:spcBef>
                        <a:spcAft>
                          <a:spcPts val="0"/>
                        </a:spcAft>
                      </a:pPr>
                      <a:r>
                        <a:rPr lang="en-US" sz="1400" kern="1200">
                          <a:effectLst/>
                        </a:rPr>
                        <a:t>Covered in full (annual physical, OB-GYN)</a:t>
                      </a:r>
                      <a:endParaRPr lang="en-US" sz="1100">
                        <a:effectLst/>
                        <a:latin typeface="Times New Roman" panose="02020603050405020304" pitchFamily="18" charset="0"/>
                        <a:ea typeface="PMingLiU"/>
                      </a:endParaRPr>
                    </a:p>
                  </a:txBody>
                  <a:tcPr/>
                </a:tc>
                <a:extLst>
                  <a:ext uri="{0D108BD9-81ED-4DB2-BD59-A6C34878D82A}">
                    <a16:rowId xmlns:a16="http://schemas.microsoft.com/office/drawing/2014/main" val="2530681938"/>
                  </a:ext>
                </a:extLst>
              </a:tr>
              <a:tr h="425979">
                <a:tc>
                  <a:txBody>
                    <a:bodyPr/>
                    <a:lstStyle/>
                    <a:p>
                      <a:pPr marL="0" marR="0">
                        <a:spcBef>
                          <a:spcPts val="0"/>
                        </a:spcBef>
                        <a:spcAft>
                          <a:spcPts val="0"/>
                        </a:spcAft>
                      </a:pPr>
                      <a:r>
                        <a:rPr lang="en-US" sz="1400" kern="1200">
                          <a:effectLst/>
                        </a:rPr>
                        <a:t>Primary Care Visit</a:t>
                      </a:r>
                      <a:endParaRPr lang="en-US" sz="1100">
                        <a:effectLst/>
                        <a:latin typeface="Times New Roman" panose="02020603050405020304" pitchFamily="18" charset="0"/>
                        <a:ea typeface="PMingLiU"/>
                      </a:endParaRPr>
                    </a:p>
                  </a:txBody>
                  <a:tcPr/>
                </a:tc>
                <a:tc>
                  <a:txBody>
                    <a:bodyPr/>
                    <a:lstStyle/>
                    <a:p>
                      <a:pPr marL="0" marR="0">
                        <a:spcBef>
                          <a:spcPts val="0"/>
                        </a:spcBef>
                        <a:spcAft>
                          <a:spcPts val="0"/>
                        </a:spcAft>
                      </a:pPr>
                      <a:r>
                        <a:rPr lang="en-US" sz="1400" kern="1200">
                          <a:effectLst/>
                        </a:rPr>
                        <a:t>0% Coinsurance/Copay</a:t>
                      </a:r>
                      <a:endParaRPr lang="en-US" sz="1100">
                        <a:effectLst/>
                        <a:latin typeface="Times New Roman" panose="02020603050405020304" pitchFamily="18" charset="0"/>
                        <a:ea typeface="PMingLiU"/>
                      </a:endParaRPr>
                    </a:p>
                  </a:txBody>
                  <a:tcPr/>
                </a:tc>
                <a:extLst>
                  <a:ext uri="{0D108BD9-81ED-4DB2-BD59-A6C34878D82A}">
                    <a16:rowId xmlns:a16="http://schemas.microsoft.com/office/drawing/2014/main" val="295408989"/>
                  </a:ext>
                </a:extLst>
              </a:tr>
              <a:tr h="425979">
                <a:tc>
                  <a:txBody>
                    <a:bodyPr/>
                    <a:lstStyle/>
                    <a:p>
                      <a:pPr marL="0" marR="0">
                        <a:spcBef>
                          <a:spcPts val="0"/>
                        </a:spcBef>
                        <a:spcAft>
                          <a:spcPts val="0"/>
                        </a:spcAft>
                      </a:pPr>
                      <a:r>
                        <a:rPr lang="en-US" sz="1400" kern="1200">
                          <a:effectLst/>
                        </a:rPr>
                        <a:t>Urgent Care Visit</a:t>
                      </a:r>
                      <a:endParaRPr lang="en-US" sz="1100">
                        <a:effectLst/>
                        <a:latin typeface="Times New Roman" panose="02020603050405020304" pitchFamily="18" charset="0"/>
                        <a:ea typeface="PMingLiU"/>
                      </a:endParaRPr>
                    </a:p>
                  </a:txBody>
                  <a:tcPr/>
                </a:tc>
                <a:tc>
                  <a:txBody>
                    <a:bodyPr/>
                    <a:lstStyle/>
                    <a:p>
                      <a:pPr marL="0" marR="0">
                        <a:spcBef>
                          <a:spcPts val="0"/>
                        </a:spcBef>
                        <a:spcAft>
                          <a:spcPts val="0"/>
                        </a:spcAft>
                      </a:pPr>
                      <a:r>
                        <a:rPr lang="en-US" sz="1400" kern="1200">
                          <a:effectLst/>
                        </a:rPr>
                        <a:t>0% Coinsurance/Copay</a:t>
                      </a:r>
                      <a:endParaRPr lang="en-US" sz="1100">
                        <a:effectLst/>
                        <a:latin typeface="Times New Roman" panose="02020603050405020304" pitchFamily="18" charset="0"/>
                        <a:ea typeface="PMingLiU"/>
                      </a:endParaRPr>
                    </a:p>
                  </a:txBody>
                  <a:tcPr/>
                </a:tc>
                <a:extLst>
                  <a:ext uri="{0D108BD9-81ED-4DB2-BD59-A6C34878D82A}">
                    <a16:rowId xmlns:a16="http://schemas.microsoft.com/office/drawing/2014/main" val="1336122614"/>
                  </a:ext>
                </a:extLst>
              </a:tr>
              <a:tr h="425979">
                <a:tc>
                  <a:txBody>
                    <a:bodyPr/>
                    <a:lstStyle/>
                    <a:p>
                      <a:pPr marL="0" marR="0">
                        <a:spcBef>
                          <a:spcPts val="0"/>
                        </a:spcBef>
                        <a:spcAft>
                          <a:spcPts val="0"/>
                        </a:spcAft>
                      </a:pPr>
                      <a:r>
                        <a:rPr lang="en-US" sz="1400" kern="1200">
                          <a:effectLst/>
                        </a:rPr>
                        <a:t>Emergency Room</a:t>
                      </a:r>
                      <a:endParaRPr lang="en-US" sz="1100">
                        <a:effectLst/>
                        <a:latin typeface="Times New Roman" panose="02020603050405020304" pitchFamily="18" charset="0"/>
                        <a:ea typeface="PMingLiU"/>
                      </a:endParaRPr>
                    </a:p>
                  </a:txBody>
                  <a:tcPr/>
                </a:tc>
                <a:tc>
                  <a:txBody>
                    <a:bodyPr/>
                    <a:lstStyle/>
                    <a:p>
                      <a:pPr marL="0" marR="0">
                        <a:spcBef>
                          <a:spcPts val="0"/>
                        </a:spcBef>
                        <a:spcAft>
                          <a:spcPts val="0"/>
                        </a:spcAft>
                      </a:pPr>
                      <a:r>
                        <a:rPr lang="en-US" sz="1400" kern="1200">
                          <a:effectLst/>
                        </a:rPr>
                        <a:t>0% Coinsurance/Copay</a:t>
                      </a:r>
                      <a:endParaRPr lang="en-US" sz="1100">
                        <a:effectLst/>
                        <a:latin typeface="Times New Roman" panose="02020603050405020304" pitchFamily="18" charset="0"/>
                        <a:ea typeface="PMingLiU"/>
                      </a:endParaRPr>
                    </a:p>
                  </a:txBody>
                  <a:tcPr/>
                </a:tc>
                <a:extLst>
                  <a:ext uri="{0D108BD9-81ED-4DB2-BD59-A6C34878D82A}">
                    <a16:rowId xmlns:a16="http://schemas.microsoft.com/office/drawing/2014/main" val="601695842"/>
                  </a:ext>
                </a:extLst>
              </a:tr>
              <a:tr h="425979">
                <a:tc>
                  <a:txBody>
                    <a:bodyPr/>
                    <a:lstStyle/>
                    <a:p>
                      <a:pPr marL="0" marR="0">
                        <a:spcBef>
                          <a:spcPts val="0"/>
                        </a:spcBef>
                        <a:spcAft>
                          <a:spcPts val="0"/>
                        </a:spcAft>
                      </a:pPr>
                      <a:r>
                        <a:rPr lang="en-US" sz="1400" kern="1200">
                          <a:effectLst/>
                        </a:rPr>
                        <a:t>Ambulance</a:t>
                      </a:r>
                      <a:endParaRPr lang="en-US" sz="1100">
                        <a:effectLst/>
                        <a:latin typeface="Times New Roman" panose="02020603050405020304" pitchFamily="18" charset="0"/>
                        <a:ea typeface="PMingLiU"/>
                      </a:endParaRPr>
                    </a:p>
                  </a:txBody>
                  <a:tcPr/>
                </a:tc>
                <a:tc>
                  <a:txBody>
                    <a:bodyPr/>
                    <a:lstStyle/>
                    <a:p>
                      <a:pPr marL="0" marR="0">
                        <a:spcBef>
                          <a:spcPts val="0"/>
                        </a:spcBef>
                        <a:spcAft>
                          <a:spcPts val="0"/>
                        </a:spcAft>
                      </a:pPr>
                      <a:r>
                        <a:rPr lang="en-US" sz="1400" kern="1200">
                          <a:effectLst/>
                        </a:rPr>
                        <a:t>0% Coinsurance/Copay</a:t>
                      </a:r>
                      <a:endParaRPr lang="en-US" sz="1100">
                        <a:effectLst/>
                        <a:latin typeface="Times New Roman" panose="02020603050405020304" pitchFamily="18" charset="0"/>
                        <a:ea typeface="PMingLiU"/>
                      </a:endParaRPr>
                    </a:p>
                  </a:txBody>
                  <a:tcPr/>
                </a:tc>
                <a:extLst>
                  <a:ext uri="{0D108BD9-81ED-4DB2-BD59-A6C34878D82A}">
                    <a16:rowId xmlns:a16="http://schemas.microsoft.com/office/drawing/2014/main" val="952161428"/>
                  </a:ext>
                </a:extLst>
              </a:tr>
              <a:tr h="425979">
                <a:tc>
                  <a:txBody>
                    <a:bodyPr/>
                    <a:lstStyle/>
                    <a:p>
                      <a:pPr marL="0" marR="0">
                        <a:spcBef>
                          <a:spcPts val="0"/>
                        </a:spcBef>
                        <a:spcAft>
                          <a:spcPts val="0"/>
                        </a:spcAft>
                      </a:pPr>
                      <a:r>
                        <a:rPr lang="en-US" sz="1400" kern="1200">
                          <a:effectLst/>
                        </a:rPr>
                        <a:t>In-Patient Hospital Care</a:t>
                      </a:r>
                      <a:endParaRPr lang="en-US" sz="1100">
                        <a:effectLst/>
                        <a:latin typeface="Times New Roman" panose="02020603050405020304" pitchFamily="18" charset="0"/>
                        <a:ea typeface="PMingLiU"/>
                      </a:endParaRPr>
                    </a:p>
                  </a:txBody>
                  <a:tcPr/>
                </a:tc>
                <a:tc>
                  <a:txBody>
                    <a:bodyPr/>
                    <a:lstStyle/>
                    <a:p>
                      <a:pPr marL="0" marR="0">
                        <a:spcBef>
                          <a:spcPts val="0"/>
                        </a:spcBef>
                        <a:spcAft>
                          <a:spcPts val="0"/>
                        </a:spcAft>
                      </a:pPr>
                      <a:r>
                        <a:rPr lang="en-US" sz="1400" kern="1200">
                          <a:effectLst/>
                        </a:rPr>
                        <a:t>0% Coinsurance/Copay</a:t>
                      </a:r>
                      <a:endParaRPr lang="en-US" sz="1100">
                        <a:effectLst/>
                        <a:latin typeface="Times New Roman" panose="02020603050405020304" pitchFamily="18" charset="0"/>
                        <a:ea typeface="PMingLiU"/>
                      </a:endParaRPr>
                    </a:p>
                  </a:txBody>
                  <a:tcPr/>
                </a:tc>
                <a:extLst>
                  <a:ext uri="{0D108BD9-81ED-4DB2-BD59-A6C34878D82A}">
                    <a16:rowId xmlns:a16="http://schemas.microsoft.com/office/drawing/2014/main" val="2914842172"/>
                  </a:ext>
                </a:extLst>
              </a:tr>
              <a:tr h="425979">
                <a:tc>
                  <a:txBody>
                    <a:bodyPr/>
                    <a:lstStyle/>
                    <a:p>
                      <a:pPr marL="0" marR="0">
                        <a:spcBef>
                          <a:spcPts val="0"/>
                        </a:spcBef>
                        <a:spcAft>
                          <a:spcPts val="0"/>
                        </a:spcAft>
                      </a:pPr>
                      <a:r>
                        <a:rPr lang="en-US" sz="1400" kern="1200">
                          <a:effectLst/>
                        </a:rPr>
                        <a:t>Prescription Drugs</a:t>
                      </a:r>
                      <a:endParaRPr lang="en-US" sz="1100">
                        <a:effectLst/>
                        <a:latin typeface="Times New Roman" panose="02020603050405020304" pitchFamily="18" charset="0"/>
                        <a:ea typeface="PMingLiU"/>
                      </a:endParaRPr>
                    </a:p>
                  </a:txBody>
                  <a:tcPr/>
                </a:tc>
                <a:tc>
                  <a:txBody>
                    <a:bodyPr/>
                    <a:lstStyle/>
                    <a:p>
                      <a:pPr marL="0" marR="0">
                        <a:spcBef>
                          <a:spcPts val="0"/>
                        </a:spcBef>
                        <a:spcAft>
                          <a:spcPts val="0"/>
                        </a:spcAft>
                      </a:pPr>
                      <a:r>
                        <a:rPr lang="en-US" sz="1400" kern="1200" dirty="0">
                          <a:effectLst/>
                        </a:rPr>
                        <a:t>$0 for Tier 1/2/3</a:t>
                      </a:r>
                      <a:endParaRPr lang="en-US" sz="1100" dirty="0">
                        <a:effectLst/>
                        <a:latin typeface="Times New Roman" panose="02020603050405020304" pitchFamily="18" charset="0"/>
                        <a:ea typeface="PMingLiU"/>
                      </a:endParaRPr>
                    </a:p>
                  </a:txBody>
                  <a:tcPr/>
                </a:tc>
                <a:extLst>
                  <a:ext uri="{0D108BD9-81ED-4DB2-BD59-A6C34878D82A}">
                    <a16:rowId xmlns:a16="http://schemas.microsoft.com/office/drawing/2014/main" val="2102954943"/>
                  </a:ext>
                </a:extLst>
              </a:tr>
            </a:tbl>
          </a:graphicData>
        </a:graphic>
      </p:graphicFrame>
    </p:spTree>
    <p:extLst>
      <p:ext uri="{BB962C8B-B14F-4D97-AF65-F5344CB8AC3E}">
        <p14:creationId xmlns:p14="http://schemas.microsoft.com/office/powerpoint/2010/main" val="163634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lumOff val="50000"/>
                  </a:schemeClr>
                </a:solidFill>
              </a:rPr>
              <a:t>How Do I Get Started? </a:t>
            </a:r>
          </a:p>
        </p:txBody>
      </p:sp>
      <p:sp>
        <p:nvSpPr>
          <p:cNvPr id="4" name="Content Placeholder 2"/>
          <p:cNvSpPr txBox="1">
            <a:spLocks/>
          </p:cNvSpPr>
          <p:nvPr/>
        </p:nvSpPr>
        <p:spPr>
          <a:xfrm>
            <a:off x="228600" y="762000"/>
            <a:ext cx="8686800" cy="4449763"/>
          </a:xfrm>
          <a:prstGeom prst="rect">
            <a:avLst/>
          </a:prstGeom>
        </p:spPr>
        <p:txBody>
          <a:bodyPr>
            <a:normAutofit/>
          </a:bodyPr>
          <a:lstStyle>
            <a:lvl1pPr marL="342900" indent="-342900" algn="l" defTabSz="914400" rtl="0" eaLnBrk="1" latinLnBrk="0" hangingPunct="1">
              <a:spcBef>
                <a:spcPct val="20000"/>
              </a:spcBef>
              <a:buClr>
                <a:srgbClr val="0070C0"/>
              </a:buClr>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3600" b="1" dirty="0"/>
          </a:p>
          <a:p>
            <a:pPr marL="0" indent="0">
              <a:buNone/>
            </a:pPr>
            <a:r>
              <a:rPr lang="en-US" dirty="0">
                <a:solidFill>
                  <a:schemeClr val="tx1"/>
                </a:solidFill>
              </a:rPr>
              <a:t>You will receive an email from </a:t>
            </a:r>
            <a:r>
              <a:rPr lang="en-US" dirty="0">
                <a:solidFill>
                  <a:schemeClr val="tx1"/>
                </a:solidFill>
                <a:hlinkClick r:id="rId2"/>
              </a:rPr>
              <a:t>notifications@uhcsr.com</a:t>
            </a:r>
            <a:r>
              <a:rPr lang="en-US" dirty="0">
                <a:solidFill>
                  <a:schemeClr val="tx1"/>
                </a:solidFill>
              </a:rPr>
              <a:t>  that an ID card is available for you. </a:t>
            </a:r>
          </a:p>
          <a:p>
            <a:pPr marL="0" indent="0">
              <a:buNone/>
            </a:pPr>
            <a:endParaRPr lang="en-US" dirty="0">
              <a:solidFill>
                <a:schemeClr val="tx1"/>
              </a:solidFill>
            </a:endParaRPr>
          </a:p>
          <a:p>
            <a:pPr marL="0" indent="0">
              <a:buNone/>
            </a:pPr>
            <a:r>
              <a:rPr lang="en-US" dirty="0">
                <a:solidFill>
                  <a:schemeClr val="tx1"/>
                </a:solidFill>
              </a:rPr>
              <a:t>To view, download or request a hard copy ID Card, to please visit </a:t>
            </a:r>
            <a:r>
              <a:rPr lang="en-US" dirty="0">
                <a:solidFill>
                  <a:schemeClr val="tx1"/>
                </a:solidFill>
                <a:hlinkClick r:id="rId3"/>
              </a:rPr>
              <a:t>https://myaccount.uhcsr.com/</a:t>
            </a:r>
            <a:r>
              <a:rPr lang="en-US" dirty="0">
                <a:solidFill>
                  <a:schemeClr val="tx1"/>
                </a:solidFill>
              </a:rPr>
              <a:t> </a:t>
            </a:r>
          </a:p>
        </p:txBody>
      </p:sp>
    </p:spTree>
    <p:extLst>
      <p:ext uri="{BB962C8B-B14F-4D97-AF65-F5344CB8AC3E}">
        <p14:creationId xmlns:p14="http://schemas.microsoft.com/office/powerpoint/2010/main" val="148285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33" y="457200"/>
            <a:ext cx="8229600" cy="1143000"/>
          </a:xfrm>
        </p:spPr>
        <p:txBody>
          <a:bodyPr>
            <a:noAutofit/>
          </a:bodyPr>
          <a:lstStyle/>
          <a:p>
            <a:r>
              <a:rPr lang="en-US" sz="3600" dirty="0">
                <a:solidFill>
                  <a:schemeClr val="tx1">
                    <a:lumMod val="50000"/>
                    <a:lumOff val="50000"/>
                  </a:schemeClr>
                </a:solidFill>
              </a:rPr>
              <a:t>You Can Access Your Account from Your Computer, iPad or </a:t>
            </a:r>
            <a:r>
              <a:rPr lang="en-US" sz="3600" dirty="0" err="1">
                <a:solidFill>
                  <a:schemeClr val="tx1">
                    <a:lumMod val="50000"/>
                    <a:lumOff val="50000"/>
                  </a:schemeClr>
                </a:solidFill>
              </a:rPr>
              <a:t>SmartPhone</a:t>
            </a:r>
            <a:r>
              <a:rPr lang="en-US" sz="3600" dirty="0">
                <a:solidFill>
                  <a:schemeClr val="tx1">
                    <a:lumMod val="50000"/>
                    <a:lumOff val="50000"/>
                  </a:schemeClr>
                </a:solidFill>
              </a:rPr>
              <a:t> 24/7</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46" y="2057400"/>
            <a:ext cx="8791575"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3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143000" y="1905000"/>
            <a:ext cx="1143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1295400"/>
            <a:ext cx="2209800" cy="646331"/>
          </a:xfrm>
          <a:prstGeom prst="rect">
            <a:avLst/>
          </a:prstGeom>
          <a:noFill/>
        </p:spPr>
        <p:txBody>
          <a:bodyPr wrap="square" rtlCol="0">
            <a:spAutoFit/>
          </a:bodyPr>
          <a:lstStyle/>
          <a:p>
            <a:r>
              <a:rPr lang="en-US" b="1" dirty="0">
                <a:solidFill>
                  <a:schemeClr val="tx1">
                    <a:lumMod val="50000"/>
                    <a:lumOff val="50000"/>
                  </a:schemeClr>
                </a:solidFill>
              </a:rPr>
              <a:t>This is what the email looks like </a:t>
            </a:r>
            <a:r>
              <a:rPr lang="en-US" b="1" dirty="0">
                <a:solidFill>
                  <a:schemeClr val="tx1">
                    <a:lumMod val="50000"/>
                    <a:lumOff val="50000"/>
                  </a:schemeClr>
                </a:solidFill>
                <a:sym typeface="Wingdings" panose="05000000000000000000" pitchFamily="2" charset="2"/>
              </a:rPr>
              <a:t></a:t>
            </a:r>
            <a:endParaRPr lang="en-US" b="1" dirty="0">
              <a:solidFill>
                <a:schemeClr val="tx1">
                  <a:lumMod val="50000"/>
                  <a:lumOff val="50000"/>
                </a:schemeClr>
              </a:solidFill>
            </a:endParaRPr>
          </a:p>
        </p:txBody>
      </p:sp>
      <p:pic>
        <p:nvPicPr>
          <p:cNvPr id="6" name="Picture 5"/>
          <p:cNvPicPr>
            <a:picLocks noChangeAspect="1"/>
          </p:cNvPicPr>
          <p:nvPr/>
        </p:nvPicPr>
        <p:blipFill>
          <a:blip r:embed="rId2"/>
          <a:stretch>
            <a:fillRect/>
          </a:stretch>
        </p:blipFill>
        <p:spPr>
          <a:xfrm>
            <a:off x="2281881" y="381000"/>
            <a:ext cx="5033643" cy="5715198"/>
          </a:xfrm>
          <a:prstGeom prst="rect">
            <a:avLst/>
          </a:prstGeom>
        </p:spPr>
      </p:pic>
    </p:spTree>
    <p:extLst>
      <p:ext uri="{BB962C8B-B14F-4D97-AF65-F5344CB8AC3E}">
        <p14:creationId xmlns:p14="http://schemas.microsoft.com/office/powerpoint/2010/main" val="297488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2445774" y="2667000"/>
            <a:ext cx="838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1981200"/>
            <a:ext cx="2133600" cy="2031325"/>
          </a:xfrm>
          <a:prstGeom prst="rect">
            <a:avLst/>
          </a:prstGeom>
          <a:noFill/>
        </p:spPr>
        <p:txBody>
          <a:bodyPr wrap="square" rtlCol="0">
            <a:spAutoFit/>
          </a:bodyPr>
          <a:lstStyle/>
          <a:p>
            <a:r>
              <a:rPr lang="en-US" b="1" dirty="0">
                <a:solidFill>
                  <a:schemeClr val="tx1">
                    <a:lumMod val="50000"/>
                    <a:lumOff val="50000"/>
                  </a:schemeClr>
                </a:solidFill>
              </a:rPr>
              <a:t>This is what the screen looks like to create your account for the first time so that you can grab your Health Insurance ID Card</a:t>
            </a:r>
          </a:p>
        </p:txBody>
      </p:sp>
      <p:pic>
        <p:nvPicPr>
          <p:cNvPr id="2" name="Picture 1"/>
          <p:cNvPicPr>
            <a:picLocks noChangeAspect="1"/>
          </p:cNvPicPr>
          <p:nvPr/>
        </p:nvPicPr>
        <p:blipFill>
          <a:blip r:embed="rId2"/>
          <a:stretch>
            <a:fillRect/>
          </a:stretch>
        </p:blipFill>
        <p:spPr>
          <a:xfrm>
            <a:off x="3429000" y="1010740"/>
            <a:ext cx="5419257" cy="5598520"/>
          </a:xfrm>
          <a:prstGeom prst="rect">
            <a:avLst/>
          </a:prstGeom>
        </p:spPr>
      </p:pic>
    </p:spTree>
    <p:extLst>
      <p:ext uri="{BB962C8B-B14F-4D97-AF65-F5344CB8AC3E}">
        <p14:creationId xmlns:p14="http://schemas.microsoft.com/office/powerpoint/2010/main" val="624222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977</Words>
  <Application>Microsoft Office PowerPoint</Application>
  <PresentationFormat>On-screen Show (4:3)</PresentationFormat>
  <Paragraphs>110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Akzidenz-Grotesk Std</vt:lpstr>
      <vt:lpstr>Arial</vt:lpstr>
      <vt:lpstr>Calibri</vt:lpstr>
      <vt:lpstr>Tahoma</vt:lpstr>
      <vt:lpstr>Times New Roman</vt:lpstr>
      <vt:lpstr>Wingdings</vt:lpstr>
      <vt:lpstr>Office Theme</vt:lpstr>
      <vt:lpstr>Student Health Insurance For Study Abroad Programs</vt:lpstr>
      <vt:lpstr>How Does This Plan Work?</vt:lpstr>
      <vt:lpstr>How Do I Enroll?</vt:lpstr>
      <vt:lpstr>What Does This Plan Cover?</vt:lpstr>
      <vt:lpstr>Summary of Plan Benefits</vt:lpstr>
      <vt:lpstr>How Do I Get Started? </vt:lpstr>
      <vt:lpstr>You Can Access Your Account from Your Computer, iPad or SmartPhone 24/7</vt:lpstr>
      <vt:lpstr>PowerPoint Presentation</vt:lpstr>
      <vt:lpstr>PowerPoint Presentation</vt:lpstr>
      <vt:lpstr>What Will My Health Insurance ID Card Look Like?</vt:lpstr>
      <vt:lpstr>Here’s What You Can Do In UHC MyAccount</vt:lpstr>
      <vt:lpstr>Travel Abroad Enhancements</vt:lpstr>
      <vt:lpstr>Telehealth Services- Mental &amp; Physical </vt:lpstr>
      <vt:lpstr>Landing Page  For Physical &amp; Mental TeleDoc Services </vt:lpstr>
      <vt:lpstr>PowerPoint Presentation</vt:lpstr>
      <vt:lpstr>24/7 Crisis Support (Optum) </vt:lpstr>
      <vt:lpstr>How Do I Locate Providers Abroad and Pay For Services?</vt:lpstr>
      <vt:lpstr>How To File A Claim Abroad:</vt:lpstr>
      <vt:lpstr>Need Support?</vt:lpstr>
      <vt:lpstr>Thank You, On Behalf Of  The HFC Collegiate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Gotch</dc:creator>
  <cp:lastModifiedBy>Ryan Michael</cp:lastModifiedBy>
  <cp:revision>147</cp:revision>
  <dcterms:created xsi:type="dcterms:W3CDTF">2013-09-25T15:00:28Z</dcterms:created>
  <dcterms:modified xsi:type="dcterms:W3CDTF">2025-03-05T20:31:31Z</dcterms:modified>
</cp:coreProperties>
</file>